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25"/>
  </p:notesMasterIdLst>
  <p:sldIdLst>
    <p:sldId id="307" r:id="rId2"/>
    <p:sldId id="308" r:id="rId3"/>
    <p:sldId id="309" r:id="rId4"/>
    <p:sldId id="312" r:id="rId5"/>
    <p:sldId id="311" r:id="rId6"/>
    <p:sldId id="315" r:id="rId7"/>
    <p:sldId id="314" r:id="rId8"/>
    <p:sldId id="313" r:id="rId9"/>
    <p:sldId id="318" r:id="rId10"/>
    <p:sldId id="317" r:id="rId11"/>
    <p:sldId id="316" r:id="rId12"/>
    <p:sldId id="310" r:id="rId13"/>
    <p:sldId id="320" r:id="rId14"/>
    <p:sldId id="322" r:id="rId15"/>
    <p:sldId id="321" r:id="rId16"/>
    <p:sldId id="323" r:id="rId17"/>
    <p:sldId id="325" r:id="rId18"/>
    <p:sldId id="324" r:id="rId19"/>
    <p:sldId id="329" r:id="rId20"/>
    <p:sldId id="328" r:id="rId21"/>
    <p:sldId id="327" r:id="rId22"/>
    <p:sldId id="326" r:id="rId23"/>
    <p:sldId id="330" r:id="rId24"/>
  </p:sldIdLst>
  <p:sldSz cx="9906000" cy="6858000" type="A4"/>
  <p:notesSz cx="6797675" cy="9926638"/>
  <p:defaultTextStyle>
    <a:defPPr>
      <a:defRPr lang="ru-RU"/>
    </a:defPPr>
    <a:lvl1pPr marL="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145D91F-66C7-4381-A99E-8D099BD21200}">
          <p14:sldIdLst>
            <p14:sldId id="307"/>
            <p14:sldId id="308"/>
            <p14:sldId id="309"/>
            <p14:sldId id="312"/>
            <p14:sldId id="311"/>
            <p14:sldId id="315"/>
            <p14:sldId id="314"/>
            <p14:sldId id="313"/>
            <p14:sldId id="318"/>
            <p14:sldId id="317"/>
            <p14:sldId id="316"/>
            <p14:sldId id="310"/>
            <p14:sldId id="320"/>
            <p14:sldId id="322"/>
            <p14:sldId id="321"/>
            <p14:sldId id="323"/>
            <p14:sldId id="325"/>
            <p14:sldId id="324"/>
            <p14:sldId id="329"/>
            <p14:sldId id="328"/>
            <p14:sldId id="327"/>
            <p14:sldId id="326"/>
            <p14:sldId id="33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DCD3"/>
    <a:srgbClr val="E63312"/>
    <a:srgbClr val="68B0C4"/>
    <a:srgbClr val="A36B4F"/>
    <a:srgbClr val="002C5F"/>
    <a:srgbClr val="AACAE6"/>
    <a:srgbClr val="F6F3F2"/>
    <a:srgbClr val="00AAD2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>
      <p:cViewPr varScale="1">
        <p:scale>
          <a:sx n="78" d="100"/>
          <a:sy n="78" d="100"/>
        </p:scale>
        <p:origin x="1435" y="6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HAKHyundai Sans Head Office Lig" panose="020B0404040000000000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HAKHyundai Sans Head Office Lig" panose="020B0404040000000000" pitchFamily="34" charset="0"/>
              </a:defRPr>
            </a:lvl1pPr>
          </a:lstStyle>
          <a:p>
            <a:fld id="{AEC86CA4-5474-493C-8521-166855B5DA56}" type="datetimeFigureOut">
              <a:rPr lang="ru-RU" smtClean="0"/>
              <a:pPr/>
              <a:t>20.04.2026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HAKHyundai Sans Head Office Lig" panose="020B0404040000000000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HAKHyundai Sans Head Office Lig" panose="020B0404040000000000" pitchFamily="34" charset="0"/>
              </a:defRPr>
            </a:lvl1pPr>
          </a:lstStyle>
          <a:p>
            <a:fld id="{901C232C-6B0C-44E9-9B13-ACA77936A56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0010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6" rtl="0" eaLnBrk="1" latinLnBrk="0" hangingPunct="1">
      <a:defRPr sz="1200" kern="1200">
        <a:solidFill>
          <a:schemeClr val="tx1"/>
        </a:solidFill>
        <a:latin typeface="HAKHyundai Sans Head Office Lig" panose="020B0404040000000000" pitchFamily="34" charset="0"/>
        <a:ea typeface="+mn-ea"/>
        <a:cs typeface="+mn-cs"/>
      </a:defRPr>
    </a:lvl1pPr>
    <a:lvl2pPr marL="457148" algn="l" defTabSz="914296" rtl="0" eaLnBrk="1" latinLnBrk="0" hangingPunct="1">
      <a:defRPr sz="1200" kern="1200">
        <a:solidFill>
          <a:schemeClr val="tx1"/>
        </a:solidFill>
        <a:latin typeface="HAKHyundai Sans Head Office Lig" panose="020B0404040000000000" pitchFamily="34" charset="0"/>
        <a:ea typeface="+mn-ea"/>
        <a:cs typeface="+mn-cs"/>
      </a:defRPr>
    </a:lvl2pPr>
    <a:lvl3pPr marL="914296" algn="l" defTabSz="914296" rtl="0" eaLnBrk="1" latinLnBrk="0" hangingPunct="1">
      <a:defRPr sz="1200" kern="1200">
        <a:solidFill>
          <a:schemeClr val="tx1"/>
        </a:solidFill>
        <a:latin typeface="HAKHyundai Sans Head Office Lig" panose="020B0404040000000000" pitchFamily="34" charset="0"/>
        <a:ea typeface="+mn-ea"/>
        <a:cs typeface="+mn-cs"/>
      </a:defRPr>
    </a:lvl3pPr>
    <a:lvl4pPr marL="1371445" algn="l" defTabSz="914296" rtl="0" eaLnBrk="1" latinLnBrk="0" hangingPunct="1">
      <a:defRPr sz="1200" kern="1200">
        <a:solidFill>
          <a:schemeClr val="tx1"/>
        </a:solidFill>
        <a:latin typeface="HAKHyundai Sans Head Office Lig" panose="020B0404040000000000" pitchFamily="34" charset="0"/>
        <a:ea typeface="+mn-ea"/>
        <a:cs typeface="+mn-cs"/>
      </a:defRPr>
    </a:lvl4pPr>
    <a:lvl5pPr marL="1828592" algn="l" defTabSz="914296" rtl="0" eaLnBrk="1" latinLnBrk="0" hangingPunct="1">
      <a:defRPr sz="1200" kern="1200">
        <a:solidFill>
          <a:schemeClr val="tx1"/>
        </a:solidFill>
        <a:latin typeface="HAKHyundai Sans Head Office Lig" panose="020B0404040000000000" pitchFamily="34" charset="0"/>
        <a:ea typeface="+mn-ea"/>
        <a:cs typeface="+mn-cs"/>
      </a:defRPr>
    </a:lvl5pPr>
    <a:lvl6pPr marL="228574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E4DC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HAKHyundai Sans Head Office Lig" panose="020B0404040000000000" pitchFamily="34" charset="0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416496" y="0"/>
            <a:ext cx="9073008" cy="5733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HAKHyundai Sans Head Office Lig" panose="020B0404040000000000" pitchFamily="34" charset="0"/>
            </a:endParaRPr>
          </a:p>
        </p:txBody>
      </p:sp>
      <p:pic>
        <p:nvPicPr>
          <p:cNvPr id="1026" name="Picture 2" descr="F:\Work\_Hyundai_logos\Hyundai logos\Hyundai logo_2016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200" y="6417525"/>
            <a:ext cx="1355304" cy="22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742950" y="908722"/>
            <a:ext cx="8420100" cy="1470025"/>
          </a:xfrm>
        </p:spPr>
        <p:txBody>
          <a:bodyPr>
            <a:normAutofit/>
          </a:bodyPr>
          <a:lstStyle>
            <a:lvl1pPr algn="l">
              <a:defRPr sz="3400">
                <a:latin typeface="HAKHyundai Sans Head Office Lig" panose="020B0404040000000000" pitchFamily="34" charset="0"/>
                <a:ea typeface="Hyundai Sans Head Medium" pitchFamily="34" charset="0"/>
              </a:defRPr>
            </a:lvl1pPr>
          </a:lstStyle>
          <a:p>
            <a:r>
              <a:rPr lang="en-US" dirty="0"/>
              <a:t>Standard title headline</a:t>
            </a:r>
            <a:br>
              <a:rPr lang="en-US" dirty="0"/>
            </a:br>
            <a:r>
              <a:rPr lang="en-US" dirty="0"/>
              <a:t>Optional second line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740532" y="2276872"/>
            <a:ext cx="6934200" cy="1752600"/>
          </a:xfrm>
        </p:spPr>
        <p:txBody>
          <a:bodyPr>
            <a:normAutofit/>
          </a:bodyPr>
          <a:lstStyle>
            <a:lvl1pPr marL="0" marR="0" indent="0" algn="l" defTabSz="91429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000">
                <a:solidFill>
                  <a:schemeClr val="tx1"/>
                </a:solidFill>
                <a:latin typeface="HAK Hyundai Sans Text Office Re" panose="020B0504040000000000" pitchFamily="34" charset="0"/>
                <a:ea typeface="Hyundai Sans Head" pitchFamily="34" charset="0"/>
              </a:defRPr>
            </a:lvl1pPr>
            <a:lvl2pPr marL="457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Month, DD, Year</a:t>
            </a:r>
            <a:endParaRPr lang="ru-RU" dirty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A2A8-68DF-44C4-B8A9-E8A2EC9101E6}" type="datetime4">
              <a:rPr lang="en-US" smtClean="0"/>
              <a:t>April 20, 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Standard title headline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2CF91-EC90-4498-9D6E-1A5043199971}" type="datetime4">
              <a:rPr lang="en-US" smtClean="0"/>
              <a:t>April 20, 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Standard title headline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22288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8E190-5A52-4FFD-B667-C12529240561}" type="datetime4">
              <a:rPr lang="en-US" smtClean="0"/>
              <a:t>April 20, 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Standard title headline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28077" y="260648"/>
            <a:ext cx="9149426" cy="418059"/>
          </a:xfrm>
        </p:spPr>
        <p:txBody>
          <a:bodyPr>
            <a:normAutofit/>
          </a:bodyPr>
          <a:lstStyle>
            <a:lvl1pPr algn="l">
              <a:defRPr sz="2300">
                <a:latin typeface="HAK Hyundai Sans Text Office Re" panose="020B0504040000000000" pitchFamily="34" charset="0"/>
                <a:ea typeface="Hyundai Sans Head Medium" pitchFamily="34" charset="0"/>
              </a:defRPr>
            </a:lvl1pPr>
          </a:lstStyle>
          <a:p>
            <a:r>
              <a:rPr lang="en-US" dirty="0"/>
              <a:t>Headline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>
          <a:xfrm>
            <a:off x="328077" y="764707"/>
            <a:ext cx="9149426" cy="360039"/>
          </a:xfrm>
        </p:spPr>
        <p:txBody>
          <a:bodyPr/>
          <a:lstStyle>
            <a:lvl1pPr marL="0" indent="0" algn="l">
              <a:buNone/>
              <a:defRPr sz="2000">
                <a:latin typeface="HAKHyundai Sans Head Office Lig" panose="020B0404040000000000" pitchFamily="34" charset="0"/>
                <a:ea typeface="Hyundai Sans Text" pitchFamily="34" charset="0"/>
              </a:defRPr>
            </a:lvl1pPr>
          </a:lstStyle>
          <a:p>
            <a:pPr lvl="0"/>
            <a:r>
              <a:rPr lang="en-US" dirty="0"/>
              <a:t>Optional subheading 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130577" y="6309322"/>
            <a:ext cx="156017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HAKHyundai Sans Head Office Lig" panose="020B0404040000000000" pitchFamily="34" charset="0"/>
                <a:ea typeface="Hyundai Sans Text" pitchFamily="34" charset="0"/>
              </a:defRPr>
            </a:lvl1pPr>
          </a:lstStyle>
          <a:p>
            <a:fld id="{983230B7-8E52-4A42-9BB5-608406F2DBBD}" type="datetime4">
              <a:rPr lang="en-US" smtClean="0"/>
              <a:pPr/>
              <a:t>April 20, 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986230" y="6309322"/>
            <a:ext cx="31369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HAKHyundai Sans Head Office Lig" panose="020B0404040000000000" pitchFamily="34" charset="0"/>
                <a:ea typeface="Hyundai Sans Text" pitchFamily="34" charset="0"/>
              </a:defRPr>
            </a:lvl1pPr>
          </a:lstStyle>
          <a:p>
            <a:pPr algn="l"/>
            <a:r>
              <a:rPr lang="en-US" dirty="0"/>
              <a:t>Standard title headline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272481" y="6309322"/>
            <a:ext cx="546061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HAKHyundai Sans Head Office Lig" panose="020B0404040000000000" pitchFamily="34" charset="0"/>
                <a:ea typeface="Hyundai Sans Text" pitchFamily="34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08E9-D876-4DC0-9746-651C3530BA5E}" type="datetime4">
              <a:rPr lang="en-US" smtClean="0"/>
              <a:t>April 20, 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Standard title headline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91608-8624-4C68-BB12-D7127FF6E068}" type="datetime4">
              <a:rPr lang="en-US" smtClean="0"/>
              <a:t>April 20, 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Standard title headline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5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5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478EC-7B85-4AFD-831E-D236E14FDFFE}" type="datetime4">
              <a:rPr lang="en-US" smtClean="0"/>
              <a:t>April 20, 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Standard title headline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92DD4-AB0D-4F17-B133-76A36C78A74C}" type="datetime4">
              <a:rPr lang="en-US" smtClean="0"/>
              <a:t>April 20, 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Standard title headline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A3EAF-93DC-4E39-AB23-C74010BD3311}" type="datetime4">
              <a:rPr lang="en-US" smtClean="0"/>
              <a:t>April 20, 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Standard title headline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49"/>
            <a:ext cx="3259006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8" indent="0">
              <a:buNone/>
              <a:defRPr sz="1200"/>
            </a:lvl2pPr>
            <a:lvl3pPr marL="914296" indent="0">
              <a:buNone/>
              <a:defRPr sz="1100"/>
            </a:lvl3pPr>
            <a:lvl4pPr marL="1371445" indent="0">
              <a:buNone/>
              <a:defRPr sz="900"/>
            </a:lvl4pPr>
            <a:lvl5pPr marL="1828592" indent="0">
              <a:buNone/>
              <a:defRPr sz="900"/>
            </a:lvl5pPr>
            <a:lvl6pPr marL="2285740" indent="0">
              <a:buNone/>
              <a:defRPr sz="900"/>
            </a:lvl6pPr>
            <a:lvl7pPr marL="2742888" indent="0">
              <a:buNone/>
              <a:defRPr sz="900"/>
            </a:lvl7pPr>
            <a:lvl8pPr marL="3200036" indent="0">
              <a:buNone/>
              <a:defRPr sz="900"/>
            </a:lvl8pPr>
            <a:lvl9pPr marL="3657184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33B30-77F9-4B01-B278-1959046BFE80}" type="datetime4">
              <a:rPr lang="en-US" smtClean="0"/>
              <a:t>April 20, 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Standard title headline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8" indent="0">
              <a:buNone/>
              <a:defRPr sz="2800"/>
            </a:lvl2pPr>
            <a:lvl3pPr marL="914296" indent="0">
              <a:buNone/>
              <a:defRPr sz="2300"/>
            </a:lvl3pPr>
            <a:lvl4pPr marL="1371445" indent="0">
              <a:buNone/>
              <a:defRPr sz="2000"/>
            </a:lvl4pPr>
            <a:lvl5pPr marL="1828592" indent="0">
              <a:buNone/>
              <a:defRPr sz="2000"/>
            </a:lvl5pPr>
            <a:lvl6pPr marL="2285740" indent="0">
              <a:buNone/>
              <a:defRPr sz="2000"/>
            </a:lvl6pPr>
            <a:lvl7pPr marL="2742888" indent="0">
              <a:buNone/>
              <a:defRPr sz="2000"/>
            </a:lvl7pPr>
            <a:lvl8pPr marL="3200036" indent="0">
              <a:buNone/>
              <a:defRPr sz="2000"/>
            </a:lvl8pPr>
            <a:lvl9pPr marL="3657184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48" indent="0">
              <a:buNone/>
              <a:defRPr sz="1200"/>
            </a:lvl2pPr>
            <a:lvl3pPr marL="914296" indent="0">
              <a:buNone/>
              <a:defRPr sz="1100"/>
            </a:lvl3pPr>
            <a:lvl4pPr marL="1371445" indent="0">
              <a:buNone/>
              <a:defRPr sz="900"/>
            </a:lvl4pPr>
            <a:lvl5pPr marL="1828592" indent="0">
              <a:buNone/>
              <a:defRPr sz="900"/>
            </a:lvl5pPr>
            <a:lvl6pPr marL="2285740" indent="0">
              <a:buNone/>
              <a:defRPr sz="900"/>
            </a:lvl6pPr>
            <a:lvl7pPr marL="2742888" indent="0">
              <a:buNone/>
              <a:defRPr sz="900"/>
            </a:lvl7pPr>
            <a:lvl8pPr marL="3200036" indent="0">
              <a:buNone/>
              <a:defRPr sz="900"/>
            </a:lvl8pPr>
            <a:lvl9pPr marL="3657184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38B2-A7E8-49BA-AFCC-E2FC83A80C7D}" type="datetime4">
              <a:rPr lang="en-US" smtClean="0"/>
              <a:t>April 20, 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Standard title headline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  <a:prstGeom prst="rect">
            <a:avLst/>
          </a:prstGeom>
        </p:spPr>
        <p:txBody>
          <a:bodyPr vert="horz" lIns="91429" tIns="45715" rIns="91429" bIns="45715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29" tIns="45715" rIns="91429" bIns="45715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AKHyundai Sans Head Office Lig" panose="020B0404040000000000" pitchFamily="34" charset="0"/>
              </a:defRPr>
            </a:lvl1pPr>
          </a:lstStyle>
          <a:p>
            <a:fld id="{970FAB8B-14D0-42DE-B60D-5AAB5749811D}" type="datetime4">
              <a:rPr lang="en-US" smtClean="0"/>
              <a:pPr/>
              <a:t>April 20, 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AKHyundai Sans Head Office Lig" panose="020B0404040000000000" pitchFamily="34" charset="0"/>
              </a:defRPr>
            </a:lvl1pPr>
          </a:lstStyle>
          <a:p>
            <a:r>
              <a:rPr lang="en-US" dirty="0"/>
              <a:t>Standard title headline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AKHyundai Sans Head Office Lig" panose="020B0404040000000000" pitchFamily="34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296" rtl="0" eaLnBrk="1" latinLnBrk="0" hangingPunct="1">
        <a:spcBef>
          <a:spcPct val="0"/>
        </a:spcBef>
        <a:buNone/>
        <a:defRPr sz="4300" kern="1200">
          <a:solidFill>
            <a:schemeClr val="tx1"/>
          </a:solidFill>
          <a:latin typeface="HAKHyundai Sans Head Office Lig" panose="020B0404040000000000" pitchFamily="34" charset="0"/>
          <a:ea typeface="+mj-ea"/>
          <a:cs typeface="+mj-cs"/>
        </a:defRPr>
      </a:lvl1pPr>
    </p:titleStyle>
    <p:bodyStyle>
      <a:lvl1pPr marL="342861" indent="-342861" algn="l" defTabSz="91429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HAKHyundai Sans Head Office Lig" panose="020B0404040000000000" pitchFamily="34" charset="0"/>
          <a:ea typeface="+mn-ea"/>
          <a:cs typeface="+mn-cs"/>
        </a:defRPr>
      </a:lvl1pPr>
      <a:lvl2pPr marL="742866" indent="-285717" algn="l" defTabSz="91429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HAKHyundai Sans Head Office Lig" panose="020B0404040000000000" pitchFamily="34" charset="0"/>
          <a:ea typeface="+mn-ea"/>
          <a:cs typeface="+mn-cs"/>
        </a:defRPr>
      </a:lvl2pPr>
      <a:lvl3pPr marL="1142870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HAKHyundai Sans Head Office Lig" panose="020B0404040000000000" pitchFamily="34" charset="0"/>
          <a:ea typeface="+mn-ea"/>
          <a:cs typeface="+mn-cs"/>
        </a:defRPr>
      </a:lvl3pPr>
      <a:lvl4pPr marL="1600017" indent="-228574" algn="l" defTabSz="91429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HAKHyundai Sans Head Office Lig" panose="020B0404040000000000" pitchFamily="34" charset="0"/>
          <a:ea typeface="+mn-ea"/>
          <a:cs typeface="+mn-cs"/>
        </a:defRPr>
      </a:lvl4pPr>
      <a:lvl5pPr marL="2057166" indent="-228574" algn="l" defTabSz="91429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HAKHyundai Sans Head Office Lig" panose="020B0404040000000000" pitchFamily="34" charset="0"/>
          <a:ea typeface="+mn-ea"/>
          <a:cs typeface="+mn-cs"/>
        </a:defRPr>
      </a:lvl5pPr>
      <a:lvl6pPr marL="2514314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2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0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58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5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2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4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F51ABE97-95E6-BA38-0554-09295AB7B2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83CFB31-D30A-12AA-42D2-14E385987A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10" name="Text Box 5">
            <a:extLst>
              <a:ext uri="{FF2B5EF4-FFF2-40B4-BE49-F238E27FC236}">
                <a16:creationId xmlns:a16="http://schemas.microsoft.com/office/drawing/2014/main" id="{9E28E455-05CD-A39E-098F-5DDA2D752C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0592" y="1291232"/>
            <a:ext cx="6050227" cy="1168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3959" tIns="41981" rIns="83959" bIns="41981">
            <a:spAutoFit/>
          </a:bodyPr>
          <a:lstStyle/>
          <a:p>
            <a:pPr defTabSz="838105">
              <a:spcBef>
                <a:spcPct val="20000"/>
              </a:spcBef>
            </a:pPr>
            <a:r>
              <a:rPr lang="ru-RU" altLang="ko-KR" sz="3200" b="1" i="1" dirty="0">
                <a:latin typeface="HAK Hyundai Sans Text Office Re" panose="020B0504040000000000" pitchFamily="34" charset="0"/>
                <a:ea typeface="Hyundai Sans Head" pitchFamily="34" charset="0"/>
              </a:rPr>
              <a:t>Application </a:t>
            </a:r>
            <a:r>
              <a:rPr lang="ru-RU" altLang="ko-KR" sz="3200" b="1" i="1" dirty="0" err="1">
                <a:latin typeface="HAK Hyundai Sans Text Office Re" panose="020B0504040000000000" pitchFamily="34" charset="0"/>
                <a:ea typeface="Hyundai Sans Head" pitchFamily="34" charset="0"/>
              </a:rPr>
              <a:t>form</a:t>
            </a:r>
            <a:endParaRPr lang="ru-RU" altLang="ko-KR" sz="3200" b="1" i="1" dirty="0">
              <a:solidFill>
                <a:schemeClr val="bg1"/>
              </a:solidFill>
              <a:latin typeface="HAK Hyundai Sans Text Office Re" panose="020B0504040000000000" pitchFamily="34" charset="0"/>
              <a:ea typeface="Hyundai Sans Head" pitchFamily="34" charset="0"/>
            </a:endParaRPr>
          </a:p>
          <a:p>
            <a:pPr defTabSz="838105">
              <a:spcBef>
                <a:spcPct val="20000"/>
              </a:spcBef>
            </a:pPr>
            <a:r>
              <a:rPr lang="ru-RU" altLang="ko-KR" sz="3200" b="1" i="1" dirty="0">
                <a:latin typeface="HAK Hyundai Sans Text Office Re" panose="020B0504040000000000" pitchFamily="34" charset="0"/>
                <a:ea typeface="Hyundai Sans Head" pitchFamily="34" charset="0"/>
              </a:rPr>
              <a:t>Заявка от кандидата</a:t>
            </a:r>
          </a:p>
        </p:txBody>
      </p:sp>
      <p:graphicFrame>
        <p:nvGraphicFramePr>
          <p:cNvPr id="7" name="표 11">
            <a:extLst>
              <a:ext uri="{FF2B5EF4-FFF2-40B4-BE49-F238E27FC236}">
                <a16:creationId xmlns:a16="http://schemas.microsoft.com/office/drawing/2014/main" id="{0D9C53FD-BBB2-6111-259F-B94174874A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2513480"/>
              </p:ext>
            </p:extLst>
          </p:nvPr>
        </p:nvGraphicFramePr>
        <p:xfrm>
          <a:off x="1779133" y="4221088"/>
          <a:ext cx="6347734" cy="1584176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</a:tblPr>
              <a:tblGrid>
                <a:gridCol w="2186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612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87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Company/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Компания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6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City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/Город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77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Date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/Дата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7DFD8C1-D4B8-D0E8-ED76-A171CA8D24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240" y="26853"/>
            <a:ext cx="2680809" cy="80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390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C79747E0-C7A3-2F08-0C20-BD179A5AC0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4934272-144F-CDB9-6751-B57A5B3867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FBE5673-671D-4B29-9139-97204EFD79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240" y="26853"/>
            <a:ext cx="2680809" cy="80371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8D19DA-5BFA-AD3E-1AD0-ED7DD5E7204D}"/>
              </a:ext>
            </a:extLst>
          </p:cNvPr>
          <p:cNvSpPr txBox="1">
            <a:spLocks/>
          </p:cNvSpPr>
          <p:nvPr/>
        </p:nvSpPr>
        <p:spPr>
          <a:xfrm>
            <a:off x="378287" y="332656"/>
            <a:ext cx="9149426" cy="418059"/>
          </a:xfrm>
          <a:prstGeom prst="rect">
            <a:avLst/>
          </a:prstGeom>
        </p:spPr>
        <p:txBody>
          <a:bodyPr vert="horz" lIns="91429" tIns="45715" rIns="91429" bIns="45715" rtlCol="0" anchor="ctr">
            <a:normAutofit fontScale="90000" lnSpcReduction="10000"/>
          </a:bodyPr>
          <a:lstStyle>
            <a:lvl1pPr algn="l" defTabSz="914296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HAKHyundai Sans Head Office Lig" panose="020B0404040000000000" pitchFamily="34" charset="0"/>
                <a:ea typeface="Hyundai Sans Head Medium" pitchFamily="34" charset="0"/>
                <a:cs typeface="+mj-cs"/>
              </a:defRPr>
            </a:lvl1pPr>
          </a:lstStyle>
          <a:p>
            <a:r>
              <a:rPr lang="ru-RU" sz="2400" b="1" i="1" dirty="0"/>
              <a:t>Бизнес план</a:t>
            </a:r>
            <a:r>
              <a:rPr lang="en-US" sz="2400" b="1" i="1" dirty="0"/>
              <a:t> / Business Plan</a:t>
            </a:r>
            <a:endParaRPr lang="ru-RU" sz="2400" b="1" i="1" dirty="0"/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91A763CE-3442-DDC2-CAE2-48900DBECC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1508481"/>
              </p:ext>
            </p:extLst>
          </p:nvPr>
        </p:nvGraphicFramePr>
        <p:xfrm>
          <a:off x="299830" y="851570"/>
          <a:ext cx="4368486" cy="4052200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</a:tblPr>
              <a:tblGrid>
                <a:gridCol w="24891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64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64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64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0745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Отдел продаж а/м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Итого 20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2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5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Итого 20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2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6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Итого 20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2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7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30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Розничные продажи Штуки</a:t>
                      </a:r>
                    </a:p>
                  </a:txBody>
                  <a:tcPr marL="36000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30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Розничные продажи Выручка</a:t>
                      </a:r>
                    </a:p>
                  </a:txBody>
                  <a:tcPr marL="36000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30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Розничные продажи Валовая Прибыль</a:t>
                      </a:r>
                    </a:p>
                  </a:txBody>
                  <a:tcPr marL="36000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730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Корп. продажи Штуки</a:t>
                      </a:r>
                    </a:p>
                  </a:txBody>
                  <a:tcPr marL="36000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730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Корп. продажи Выручка</a:t>
                      </a:r>
                    </a:p>
                  </a:txBody>
                  <a:tcPr marL="36000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730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Корп. продажи Валовая Прибыль</a:t>
                      </a:r>
                    </a:p>
                  </a:txBody>
                  <a:tcPr marL="36000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074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Доходы от продажи страховых/кредитных услуг</a:t>
                      </a:r>
                    </a:p>
                  </a:txBody>
                  <a:tcPr marL="36000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730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Продажа аксессуаров</a:t>
                      </a:r>
                    </a:p>
                  </a:txBody>
                  <a:tcPr marL="36000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096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Прочие доходы</a:t>
                      </a:r>
                    </a:p>
                  </a:txBody>
                  <a:tcPr marL="36000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730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Переменные расходы</a:t>
                      </a:r>
                    </a:p>
                  </a:txBody>
                  <a:tcPr marL="36000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730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Расходы на персонал</a:t>
                      </a:r>
                    </a:p>
                  </a:txBody>
                  <a:tcPr marL="36000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730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Постоянные расходы</a:t>
                      </a:r>
                    </a:p>
                  </a:txBody>
                  <a:tcPr marL="36000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8765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Итого прибыль от продаж новых а/м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3730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 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 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 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 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0745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Отдел продаж автомобилей с пробегом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Итого 20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2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5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Итого 20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2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6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Итого 20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2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7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3730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Продажи Штуки</a:t>
                      </a:r>
                    </a:p>
                  </a:txBody>
                  <a:tcPr marL="36000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3730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Продажи Выручка</a:t>
                      </a:r>
                    </a:p>
                  </a:txBody>
                  <a:tcPr marL="36000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3730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Продажи Валовая Прибыль</a:t>
                      </a:r>
                    </a:p>
                  </a:txBody>
                  <a:tcPr marL="36000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3730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Иные доходы</a:t>
                      </a:r>
                    </a:p>
                  </a:txBody>
                  <a:tcPr marL="36000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3730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Переменные расходы</a:t>
                      </a:r>
                    </a:p>
                  </a:txBody>
                  <a:tcPr marL="36000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3730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Расходы на персонал</a:t>
                      </a:r>
                    </a:p>
                  </a:txBody>
                  <a:tcPr marL="36000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3730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Постоянные расходы</a:t>
                      </a:r>
                    </a:p>
                  </a:txBody>
                  <a:tcPr marL="36000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70745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Итого прибыль от продаж </a:t>
                      </a:r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продаж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 автомобилей с пробегом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  <p:graphicFrame>
        <p:nvGraphicFramePr>
          <p:cNvPr id="4" name="Table 8">
            <a:extLst>
              <a:ext uri="{FF2B5EF4-FFF2-40B4-BE49-F238E27FC236}">
                <a16:creationId xmlns:a16="http://schemas.microsoft.com/office/drawing/2014/main" id="{7175BA2E-80EA-0CD5-8FA7-AF253E6C98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8472545"/>
              </p:ext>
            </p:extLst>
          </p:nvPr>
        </p:nvGraphicFramePr>
        <p:xfrm>
          <a:off x="297544" y="5005174"/>
          <a:ext cx="4368486" cy="1304143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</a:tblPr>
              <a:tblGrid>
                <a:gridCol w="24891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64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64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64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45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Итоговые данные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Итого 20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2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5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Итого 20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2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6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Итого 20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2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7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93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Итого прибыль отделов</a:t>
                      </a:r>
                    </a:p>
                  </a:txBody>
                  <a:tcPr marL="36000" marR="3822" marT="3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493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Административные расходы</a:t>
                      </a:r>
                    </a:p>
                  </a:txBody>
                  <a:tcPr marL="36000" marR="3822" marT="3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493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Расходы на собственность</a:t>
                      </a:r>
                    </a:p>
                  </a:txBody>
                  <a:tcPr marL="36000" marR="3822" marT="3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493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Проценты уплаченные</a:t>
                      </a:r>
                    </a:p>
                  </a:txBody>
                  <a:tcPr marL="36000" marR="3822" marT="3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493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Прочие расходы</a:t>
                      </a:r>
                    </a:p>
                  </a:txBody>
                  <a:tcPr marL="36000" marR="3822" marT="3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4931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Итого чистая прибыль периода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7309061D-81C4-60E3-2351-1D2E123603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6313340"/>
              </p:ext>
            </p:extLst>
          </p:nvPr>
        </p:nvGraphicFramePr>
        <p:xfrm>
          <a:off x="4787186" y="859573"/>
          <a:ext cx="4680521" cy="5108241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</a:tblPr>
              <a:tblGrid>
                <a:gridCol w="2666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12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12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12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67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Механический цех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Итого 20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2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5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Итого 20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2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6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Итого 20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2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7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75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Продажи Часы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75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Продажи Выручка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075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Продажи Валовая Прибыль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075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Другие доходы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075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Расходы на персонал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075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Постоянные расходы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07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Итого прибыль механического цеха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075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 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 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 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 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67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Кузовной цех (при наличии)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Итого 20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23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HAKHyundai Sans Head Office Lig" panose="020B0404040000000000" pitchFamily="34" charset="0"/>
                      </a:endParaRP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Итого 20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24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HAKHyundai Sans Head Office Lig" panose="020B0404040000000000" pitchFamily="34" charset="0"/>
                      </a:endParaRP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Итого 20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25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HAKHyundai Sans Head Office Lig" panose="020B0404040000000000" pitchFamily="34" charset="0"/>
                      </a:endParaRP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075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Продажи Часы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075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Продажи Выручка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075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Продажи Валовая Прибыль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075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Другие доходы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075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Расходы на персонал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075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Постоянные расходы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07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Итого прибыль кузовного цеха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075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 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 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 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 </a:t>
                      </a:r>
                    </a:p>
                  </a:txBody>
                  <a:tcPr marL="3822" marR="3822" marT="352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367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Продажи з/ч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Итого 20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23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HAKHyundai Sans Head Office Lig" panose="020B0404040000000000" pitchFamily="34" charset="0"/>
                      </a:endParaRP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Итого 20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24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HAKHyundai Sans Head Office Lig" panose="020B0404040000000000" pitchFamily="34" charset="0"/>
                      </a:endParaRP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Итого 20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25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HAKHyundai Sans Head Office Lig" panose="020B0404040000000000" pitchFamily="34" charset="0"/>
                      </a:endParaRP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075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Продажи з/ч выручка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075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Продажи з/ч прибыль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7075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Продажи аксессуаров выручка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7075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Продажи аксессуаров прибыль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7075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Другие доходы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7075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Расходы на персонал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7075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Постоянные расходы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707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Итого прибыль от продажи з/ч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HAKHyundai Sans Head Office Lig" panose="020B0404040000000000" pitchFamily="34" charset="0"/>
                        </a:rPr>
                        <a:t>0</a:t>
                      </a:r>
                    </a:p>
                  </a:txBody>
                  <a:tcPr marL="3822" marR="3822" marT="3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9096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11410A2-DA41-7B1C-80B4-F6855D4860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80960ED-39AF-3794-756B-01F58AC7D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0AC7F83-95EE-6F5C-0B9D-EC5F208247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240" y="26853"/>
            <a:ext cx="2680809" cy="80371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B6D11D-EBFF-A3F3-631E-5152B76DED8C}"/>
              </a:ext>
            </a:extLst>
          </p:cNvPr>
          <p:cNvSpPr txBox="1">
            <a:spLocks/>
          </p:cNvSpPr>
          <p:nvPr/>
        </p:nvSpPr>
        <p:spPr>
          <a:xfrm>
            <a:off x="272480" y="452924"/>
            <a:ext cx="9149426" cy="418059"/>
          </a:xfrm>
          <a:prstGeom prst="rect">
            <a:avLst/>
          </a:prstGeom>
        </p:spPr>
        <p:txBody>
          <a:bodyPr vert="horz" lIns="91429" tIns="45715" rIns="91429" bIns="45715" rtlCol="0" anchor="ctr">
            <a:normAutofit fontScale="90000" lnSpcReduction="10000"/>
          </a:bodyPr>
          <a:lstStyle>
            <a:lvl1pPr algn="l" defTabSz="914296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HAKHyundai Sans Head Office Lig" panose="020B0404040000000000" pitchFamily="34" charset="0"/>
                <a:ea typeface="Hyundai Sans Head Medium" pitchFamily="34" charset="0"/>
                <a:cs typeface="+mj-cs"/>
              </a:defRPr>
            </a:lvl1pPr>
          </a:lstStyle>
          <a:p>
            <a:r>
              <a:rPr lang="ru-RU" sz="2400" b="1" i="1" dirty="0"/>
              <a:t>Application </a:t>
            </a:r>
            <a:r>
              <a:rPr lang="ru-RU" sz="2400" b="1" i="1" dirty="0" err="1"/>
              <a:t>details</a:t>
            </a:r>
            <a:r>
              <a:rPr lang="en-US" sz="2400" b="1" i="1" dirty="0"/>
              <a:t> / </a:t>
            </a:r>
            <a:r>
              <a:rPr lang="ru-RU" sz="2400" b="1" i="1" dirty="0"/>
              <a:t>Информация о предложении</a:t>
            </a:r>
            <a:endParaRPr lang="en-US" b="1" i="1" dirty="0"/>
          </a:p>
        </p:txBody>
      </p:sp>
      <p:graphicFrame>
        <p:nvGraphicFramePr>
          <p:cNvPr id="3" name="Group 3">
            <a:extLst>
              <a:ext uri="{FF2B5EF4-FFF2-40B4-BE49-F238E27FC236}">
                <a16:creationId xmlns:a16="http://schemas.microsoft.com/office/drawing/2014/main" id="{D1EE6BE1-4AE2-1122-8C4D-FBA6D4CE43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9529481"/>
              </p:ext>
            </p:extLst>
          </p:nvPr>
        </p:nvGraphicFramePr>
        <p:xfrm>
          <a:off x="216883" y="951314"/>
          <a:ext cx="9360000" cy="5448216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</a:tblPr>
              <a:tblGrid>
                <a:gridCol w="10397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800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0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020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Investment type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Формат инвестиций </a:t>
                      </a:r>
                      <a:r>
                        <a:rPr kumimoji="0" lang="ru-RU" sz="12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+mn-cs"/>
                        </a:rPr>
                        <a:t>(нужное подчеркнуть)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60338" marR="0" lvl="0" indent="-1603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AutoNum type="arabicParenR"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Greenfield/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Новое строительство</a:t>
                      </a:r>
                    </a:p>
                    <a:p>
                      <a:pPr marL="160338" marR="0" lvl="0" indent="-1603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2)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Reconstruction/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Реконструкция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  <a:p>
                      <a:pPr marL="160338" marR="0" lvl="0" indent="-1603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3)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Rebranding/</a:t>
                      </a:r>
                      <a:r>
                        <a:rPr kumimoji="0" lang="ru-RU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Ребрендинг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86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Facility type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/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Тип дилерского центра </a:t>
                      </a:r>
                      <a:r>
                        <a:rPr kumimoji="0" lang="ru-RU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(нужное подчеркнуть)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Mono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/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Моно-бренд/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Multi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/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Мульти-бренд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5861"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Facility details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Данные по помещению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Address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Адрес центра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08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Property status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Статус собственности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8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Land plot size/</a:t>
                      </a: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Размер земельного участка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Га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7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Showroom size/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Шоу-</a:t>
                      </a:r>
                      <a:r>
                        <a:rPr kumimoji="0" lang="ru-RU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рум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(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Размер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 :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Длина Х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Ширина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)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㎡ </a:t>
                      </a: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(  m x   m)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02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W/S Size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Слесарный цех</a:t>
                      </a:r>
                      <a:b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</a:b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(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Размер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 :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Длина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Х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Ширина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)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㎡ </a:t>
                      </a: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(  m x   m)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94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Warehouse size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Склад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(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Размер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 :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Длина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Х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Ширина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)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㎡ </a:t>
                      </a: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(  m x   m)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1020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Communications availability (electricity, water, heating)/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Наличие коммуникаций (электричество, вода, отопление)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399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Terms of launching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/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Срок готовности к запуску центра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ММ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/ ГГГГГ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7005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8A96DDD2-D301-00E9-40B2-1AF77F9906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44FBCE5-5B02-92EF-7C2B-CA481D6D8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BAD409D-3763-0F06-E079-31A55B7BD3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240" y="26853"/>
            <a:ext cx="2680809" cy="803719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A73BD06-E0B8-DCDA-0576-7E50A7F12C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271" y="1138845"/>
            <a:ext cx="9087458" cy="508750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40F4C16-59D9-B3F8-C4A1-09B236D56186}"/>
              </a:ext>
            </a:extLst>
          </p:cNvPr>
          <p:cNvSpPr txBox="1">
            <a:spLocks/>
          </p:cNvSpPr>
          <p:nvPr/>
        </p:nvSpPr>
        <p:spPr>
          <a:xfrm>
            <a:off x="328077" y="481689"/>
            <a:ext cx="9149426" cy="418059"/>
          </a:xfrm>
          <a:prstGeom prst="rect">
            <a:avLst/>
          </a:prstGeom>
        </p:spPr>
        <p:txBody>
          <a:bodyPr vert="horz" lIns="91429" tIns="45715" rIns="91429" bIns="45715" rtlCol="0" anchor="ctr">
            <a:normAutofit fontScale="90000" lnSpcReduction="10000"/>
          </a:bodyPr>
          <a:lstStyle>
            <a:lvl1pPr algn="l" defTabSz="914296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HAKHyundai Sans Head Office Lig" panose="020B0404040000000000" pitchFamily="34" charset="0"/>
                <a:ea typeface="Hyundai Sans Head Medium" pitchFamily="34" charset="0"/>
                <a:cs typeface="+mj-cs"/>
              </a:defRPr>
            </a:lvl1pPr>
          </a:lstStyle>
          <a:p>
            <a:r>
              <a:rPr lang="ru-RU" sz="2400" b="1" i="1" dirty="0"/>
              <a:t>City </a:t>
            </a:r>
            <a:r>
              <a:rPr lang="ru-RU" sz="2400" b="1" i="1" dirty="0" err="1"/>
              <a:t>Map</a:t>
            </a:r>
            <a:r>
              <a:rPr lang="ru-RU" sz="2400" b="1" i="1" dirty="0"/>
              <a:t>/Карта города </a:t>
            </a:r>
            <a:r>
              <a:rPr lang="ru-RU" sz="2000" b="1" i="1" dirty="0"/>
              <a:t>(нанесите расположение других брендов)</a:t>
            </a:r>
            <a:endParaRPr lang="en-US" b="1" i="1" dirty="0"/>
          </a:p>
        </p:txBody>
      </p:sp>
      <p:sp>
        <p:nvSpPr>
          <p:cNvPr id="4" name="Выноска 2 30">
            <a:extLst>
              <a:ext uri="{FF2B5EF4-FFF2-40B4-BE49-F238E27FC236}">
                <a16:creationId xmlns:a16="http://schemas.microsoft.com/office/drawing/2014/main" id="{147D45C1-D58A-5ADF-FCE5-9F9078641D29}"/>
              </a:ext>
            </a:extLst>
          </p:cNvPr>
          <p:cNvSpPr/>
          <p:nvPr/>
        </p:nvSpPr>
        <p:spPr>
          <a:xfrm>
            <a:off x="1607582" y="6263811"/>
            <a:ext cx="2246298" cy="561656"/>
          </a:xfrm>
          <a:prstGeom prst="borderCallout2">
            <a:avLst>
              <a:gd name="adj1" fmla="val -3315"/>
              <a:gd name="adj2" fmla="val 51533"/>
              <a:gd name="adj3" fmla="val -92696"/>
              <a:gd name="adj4" fmla="val 44167"/>
              <a:gd name="adj5" fmla="val -341048"/>
              <a:gd name="adj6" fmla="val 26428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2C5F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HAKHyundai Sans Head Office Lig" panose="020B0404040000000000" pitchFamily="34" charset="0"/>
                <a:ea typeface="Hyundai Sans Text" pitchFamily="34" charset="0"/>
              </a:rPr>
              <a:t>Предложение</a:t>
            </a:r>
            <a:endParaRPr lang="ru-RU" sz="2800" dirty="0">
              <a:solidFill>
                <a:schemeClr val="tx1"/>
              </a:solidFill>
              <a:latin typeface="HAKHyundai Sans Head Office Lig" panose="020B0404040000000000" pitchFamily="34" charset="0"/>
              <a:ea typeface="Hyundai Sans Text" pitchFamily="34" charset="0"/>
            </a:endParaRPr>
          </a:p>
        </p:txBody>
      </p:sp>
      <p:sp>
        <p:nvSpPr>
          <p:cNvPr id="5" name="직사각형 3">
            <a:extLst>
              <a:ext uri="{FF2B5EF4-FFF2-40B4-BE49-F238E27FC236}">
                <a16:creationId xmlns:a16="http://schemas.microsoft.com/office/drawing/2014/main" id="{5720CBB2-E141-E910-47EB-837654C9B860}"/>
              </a:ext>
            </a:extLst>
          </p:cNvPr>
          <p:cNvSpPr/>
          <p:nvPr/>
        </p:nvSpPr>
        <p:spPr>
          <a:xfrm rot="20057490">
            <a:off x="3374184" y="3819779"/>
            <a:ext cx="2524106" cy="65023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2C5F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HAKHyundai Sans Head Office Lig" panose="020B0404040000000000" pitchFamily="34" charset="0"/>
                <a:ea typeface="Hyundai Sans Text" pitchFamily="34" charset="0"/>
              </a:rPr>
              <a:t>Указать расположение других брендов </a:t>
            </a:r>
            <a:r>
              <a:rPr lang="ru-RU" sz="1400" dirty="0">
                <a:latin typeface="HAKHyundai Sans Head Office Lig" panose="020B0404040000000000" pitchFamily="34" charset="0"/>
                <a:ea typeface="Hyundai Sans Text" pitchFamily="34" charset="0"/>
              </a:rPr>
              <a:t>на карте</a:t>
            </a:r>
          </a:p>
        </p:txBody>
      </p:sp>
      <p:pic>
        <p:nvPicPr>
          <p:cNvPr id="6" name="Picture 6" descr="Символ локации - фото и картинки abrakadabra.fun">
            <a:extLst>
              <a:ext uri="{FF2B5EF4-FFF2-40B4-BE49-F238E27FC236}">
                <a16:creationId xmlns:a16="http://schemas.microsoft.com/office/drawing/2014/main" id="{6048775C-28C4-AC64-C8C2-8CB487EAB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969" y="3889414"/>
            <a:ext cx="513098" cy="51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8092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9F7F687D-8340-93D4-C9EC-24C7E33C9E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BB66259-EB2D-B21B-3996-A184BD581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9468E74-F702-B06F-5F21-B53A46995F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240" y="26853"/>
            <a:ext cx="2680809" cy="803719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8FF00F3-074E-320B-B17E-FF21E9B178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039" y="892327"/>
            <a:ext cx="8945403" cy="541699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" name="Полилиния 13">
            <a:extLst>
              <a:ext uri="{FF2B5EF4-FFF2-40B4-BE49-F238E27FC236}">
                <a16:creationId xmlns:a16="http://schemas.microsoft.com/office/drawing/2014/main" id="{6283CF52-A3A8-51E6-71AD-A9E185981DA7}"/>
              </a:ext>
            </a:extLst>
          </p:cNvPr>
          <p:cNvSpPr/>
          <p:nvPr/>
        </p:nvSpPr>
        <p:spPr>
          <a:xfrm>
            <a:off x="4757350" y="3953627"/>
            <a:ext cx="391300" cy="395159"/>
          </a:xfrm>
          <a:custGeom>
            <a:avLst/>
            <a:gdLst>
              <a:gd name="connsiteX0" fmla="*/ 0 w 371475"/>
              <a:gd name="connsiteY0" fmla="*/ 171450 h 406400"/>
              <a:gd name="connsiteX1" fmla="*/ 123825 w 371475"/>
              <a:gd name="connsiteY1" fmla="*/ 0 h 406400"/>
              <a:gd name="connsiteX2" fmla="*/ 371475 w 371475"/>
              <a:gd name="connsiteY2" fmla="*/ 174625 h 406400"/>
              <a:gd name="connsiteX3" fmla="*/ 225425 w 371475"/>
              <a:gd name="connsiteY3" fmla="*/ 406400 h 406400"/>
              <a:gd name="connsiteX4" fmla="*/ 88900 w 371475"/>
              <a:gd name="connsiteY4" fmla="*/ 307975 h 406400"/>
              <a:gd name="connsiteX5" fmla="*/ 120650 w 371475"/>
              <a:gd name="connsiteY5" fmla="*/ 260350 h 406400"/>
              <a:gd name="connsiteX6" fmla="*/ 0 w 371475"/>
              <a:gd name="connsiteY6" fmla="*/ 17145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1475" h="406400">
                <a:moveTo>
                  <a:pt x="0" y="171450"/>
                </a:moveTo>
                <a:lnTo>
                  <a:pt x="123825" y="0"/>
                </a:lnTo>
                <a:lnTo>
                  <a:pt x="371475" y="174625"/>
                </a:lnTo>
                <a:lnTo>
                  <a:pt x="225425" y="406400"/>
                </a:lnTo>
                <a:lnTo>
                  <a:pt x="88900" y="307975"/>
                </a:lnTo>
                <a:lnTo>
                  <a:pt x="120650" y="260350"/>
                </a:lnTo>
                <a:lnTo>
                  <a:pt x="0" y="171450"/>
                </a:lnTo>
                <a:close/>
              </a:path>
            </a:pathLst>
          </a:custGeom>
          <a:pattFill prst="solidDmnd">
            <a:fgClr>
              <a:schemeClr val="tx2"/>
            </a:fgClr>
            <a:bgClr>
              <a:schemeClr val="bg1"/>
            </a:bgClr>
          </a:patt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HAKHyundai Sans Head Office Lig" panose="020B0404040000000000" pitchFamily="34" charset="0"/>
            </a:endParaRPr>
          </a:p>
        </p:txBody>
      </p:sp>
      <p:sp>
        <p:nvSpPr>
          <p:cNvPr id="4" name="Выноска 2 16">
            <a:extLst>
              <a:ext uri="{FF2B5EF4-FFF2-40B4-BE49-F238E27FC236}">
                <a16:creationId xmlns:a16="http://schemas.microsoft.com/office/drawing/2014/main" id="{1FC416D5-D8F6-697E-B2E1-39A38048A1BF}"/>
              </a:ext>
            </a:extLst>
          </p:cNvPr>
          <p:cNvSpPr/>
          <p:nvPr/>
        </p:nvSpPr>
        <p:spPr>
          <a:xfrm>
            <a:off x="1496616" y="6445814"/>
            <a:ext cx="1404156" cy="303075"/>
          </a:xfrm>
          <a:prstGeom prst="borderCallout2">
            <a:avLst>
              <a:gd name="adj1" fmla="val 37906"/>
              <a:gd name="adj2" fmla="val 101583"/>
              <a:gd name="adj3" fmla="val 18750"/>
              <a:gd name="adj4" fmla="val 113985"/>
              <a:gd name="adj5" fmla="val -726094"/>
              <a:gd name="adj6" fmla="val 239695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2C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HAKHyundai Sans Head Office Lig" panose="020B0404040000000000" pitchFamily="34" charset="0"/>
                <a:ea typeface="Hyundai Sans Text" pitchFamily="34" charset="0"/>
              </a:rPr>
              <a:t>Предложение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151E9B-5444-B382-4C7E-10E369B85FC7}"/>
              </a:ext>
            </a:extLst>
          </p:cNvPr>
          <p:cNvSpPr txBox="1"/>
          <p:nvPr/>
        </p:nvSpPr>
        <p:spPr>
          <a:xfrm>
            <a:off x="399068" y="848149"/>
            <a:ext cx="4087137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HAKHyundai Sans Head Office Lig" panose="020B0404040000000000" pitchFamily="34" charset="0"/>
                <a:ea typeface="Arial Unicode MS" panose="020B0604020202020204" pitchFamily="34" charset="-128"/>
              </a:rPr>
              <a:t>Указать важные на Ваш взгляд объекты: направление основного трафика, ближайшие автомобильные ДЦ, Крупные торговые центры и т.д. и т.п.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2CC6CEDD-58BC-311E-1AFF-E2A9646648CD}"/>
              </a:ext>
            </a:extLst>
          </p:cNvPr>
          <p:cNvCxnSpPr/>
          <p:nvPr/>
        </p:nvCxnSpPr>
        <p:spPr>
          <a:xfrm flipH="1" flipV="1">
            <a:off x="399068" y="4653136"/>
            <a:ext cx="2843576" cy="8149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5217EB4-1961-1405-C8CE-5B797D9E0A9A}"/>
              </a:ext>
            </a:extLst>
          </p:cNvPr>
          <p:cNvSpPr txBox="1"/>
          <p:nvPr/>
        </p:nvSpPr>
        <p:spPr>
          <a:xfrm>
            <a:off x="200472" y="4348786"/>
            <a:ext cx="673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парк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CC5E181F-C15E-541F-3AD9-624029F7458D}"/>
              </a:ext>
            </a:extLst>
          </p:cNvPr>
          <p:cNvCxnSpPr>
            <a:cxnSpLocks/>
          </p:cNvCxnSpPr>
          <p:nvPr/>
        </p:nvCxnSpPr>
        <p:spPr>
          <a:xfrm flipV="1">
            <a:off x="399068" y="2996952"/>
            <a:ext cx="3581824" cy="1786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25086F5-F4DD-72F2-579F-2C2E5282EC65}"/>
              </a:ext>
            </a:extLst>
          </p:cNvPr>
          <p:cNvSpPr txBox="1"/>
          <p:nvPr/>
        </p:nvSpPr>
        <p:spPr>
          <a:xfrm>
            <a:off x="44550" y="2855905"/>
            <a:ext cx="673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ТРЦ</a:t>
            </a:r>
          </a:p>
        </p:txBody>
      </p:sp>
      <p:sp>
        <p:nvSpPr>
          <p:cNvPr id="14" name="직사각형 3">
            <a:extLst>
              <a:ext uri="{FF2B5EF4-FFF2-40B4-BE49-F238E27FC236}">
                <a16:creationId xmlns:a16="http://schemas.microsoft.com/office/drawing/2014/main" id="{7E93FF6F-6723-3857-E574-E728581D9924}"/>
              </a:ext>
            </a:extLst>
          </p:cNvPr>
          <p:cNvSpPr/>
          <p:nvPr/>
        </p:nvSpPr>
        <p:spPr>
          <a:xfrm rot="20057490">
            <a:off x="4033003" y="2788105"/>
            <a:ext cx="2524106" cy="65023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2C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HAKHyundai Sans Head Office Lig" panose="020B0404040000000000" pitchFamily="34" charset="0"/>
                <a:ea typeface="Hyundai Sans Text" pitchFamily="34" charset="0"/>
              </a:rPr>
              <a:t>Пример</a:t>
            </a:r>
          </a:p>
        </p:txBody>
      </p:sp>
      <p:sp>
        <p:nvSpPr>
          <p:cNvPr id="26" name="Заголовок 1">
            <a:extLst>
              <a:ext uri="{FF2B5EF4-FFF2-40B4-BE49-F238E27FC236}">
                <a16:creationId xmlns:a16="http://schemas.microsoft.com/office/drawing/2014/main" id="{2809A59B-2803-A26D-E270-9BC17BE4B557}"/>
              </a:ext>
            </a:extLst>
          </p:cNvPr>
          <p:cNvSpPr txBox="1">
            <a:spLocks/>
          </p:cNvSpPr>
          <p:nvPr/>
        </p:nvSpPr>
        <p:spPr>
          <a:xfrm>
            <a:off x="78094" y="412513"/>
            <a:ext cx="9149426" cy="418059"/>
          </a:xfrm>
          <a:prstGeom prst="rect">
            <a:avLst/>
          </a:prstGeom>
        </p:spPr>
        <p:txBody>
          <a:bodyPr vert="horz" lIns="91429" tIns="45715" rIns="91429" bIns="45715" rtlCol="0" anchor="ctr">
            <a:normAutofit fontScale="90000" lnSpcReduction="10000"/>
          </a:bodyPr>
          <a:lstStyle>
            <a:lvl1pPr algn="l" defTabSz="914296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HAKHyundai Sans Head Office Lig" panose="020B0404040000000000" pitchFamily="34" charset="0"/>
                <a:ea typeface="Hyundai Sans Head Medium" pitchFamily="34" charset="0"/>
                <a:cs typeface="+mj-cs"/>
              </a:defRPr>
            </a:lvl1pPr>
          </a:lstStyle>
          <a:p>
            <a:r>
              <a:rPr lang="ru-RU" sz="2400" b="1" i="1" dirty="0"/>
              <a:t>City </a:t>
            </a:r>
            <a:r>
              <a:rPr lang="ru-RU" sz="2400" b="1" i="1" dirty="0" err="1"/>
              <a:t>Map</a:t>
            </a:r>
            <a:r>
              <a:rPr lang="ru-RU" sz="2400" b="1" i="1" dirty="0"/>
              <a:t>/Карта города </a:t>
            </a:r>
            <a:r>
              <a:rPr lang="ru-RU" sz="2000" b="1" i="1" dirty="0"/>
              <a:t>(нанесите расположение других брендов)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4019615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B31BE24B-9772-1E1E-81CD-7E85F5D31F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105E8E7-68C3-B275-0CC9-572E3C264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5206682-418D-8411-0CDA-0489EF2B27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240" y="26853"/>
            <a:ext cx="2680809" cy="803719"/>
          </a:xfrm>
          <a:prstGeom prst="rect">
            <a:avLst/>
          </a:prstGeom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7A92631E-69B7-00A2-92A3-D1E3AE0A5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0552" y="1042987"/>
            <a:ext cx="7800975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3ECD6BCC-16FD-8453-ECD7-7C35109F3D5D}"/>
              </a:ext>
            </a:extLst>
          </p:cNvPr>
          <p:cNvSpPr txBox="1">
            <a:spLocks/>
          </p:cNvSpPr>
          <p:nvPr/>
        </p:nvSpPr>
        <p:spPr>
          <a:xfrm>
            <a:off x="352617" y="466923"/>
            <a:ext cx="9149426" cy="418059"/>
          </a:xfrm>
          <a:prstGeom prst="rect">
            <a:avLst/>
          </a:prstGeom>
        </p:spPr>
        <p:txBody>
          <a:bodyPr vert="horz" lIns="91429" tIns="45715" rIns="91429" bIns="45715" rtlCol="0" anchor="ctr">
            <a:normAutofit fontScale="90000" lnSpcReduction="10000"/>
          </a:bodyPr>
          <a:lstStyle>
            <a:lvl1pPr algn="l" defTabSz="914296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HAKHyundai Sans Head Office Lig" panose="020B0404040000000000" pitchFamily="34" charset="0"/>
                <a:ea typeface="Hyundai Sans Head Medium" pitchFamily="34" charset="0"/>
                <a:cs typeface="+mj-cs"/>
              </a:defRPr>
            </a:lvl1pPr>
          </a:lstStyle>
          <a:p>
            <a:r>
              <a:rPr lang="ru-RU" sz="2400" b="1" i="1" dirty="0"/>
              <a:t>General </a:t>
            </a:r>
            <a:r>
              <a:rPr lang="ru-RU" sz="2400" b="1" i="1" dirty="0" err="1"/>
              <a:t>Layout</a:t>
            </a:r>
            <a:r>
              <a:rPr lang="en-US" sz="2400" b="1" i="1" dirty="0"/>
              <a:t> </a:t>
            </a:r>
            <a:r>
              <a:rPr lang="ru-RU" sz="2400" b="1" i="1" dirty="0"/>
              <a:t>/</a:t>
            </a:r>
            <a:r>
              <a:rPr lang="en-US" sz="2400" b="1" i="1" dirty="0"/>
              <a:t> </a:t>
            </a:r>
            <a:r>
              <a:rPr lang="ru-RU" sz="2400" b="1" i="1" dirty="0"/>
              <a:t>Схема генерального плана</a:t>
            </a:r>
            <a:endParaRPr lang="en-US" b="1" i="1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59726FD3-A3DC-EC13-75BD-E163854C51A9}"/>
              </a:ext>
            </a:extLst>
          </p:cNvPr>
          <p:cNvSpPr/>
          <p:nvPr/>
        </p:nvSpPr>
        <p:spPr>
          <a:xfrm rot="20057490">
            <a:off x="3608505" y="1818006"/>
            <a:ext cx="2524106" cy="65023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2C5F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HAKHyundai Sans Head Office Lig" panose="020B0404040000000000" pitchFamily="34" charset="0"/>
                <a:ea typeface="Hyundai Sans Text" pitchFamily="34" charset="0"/>
              </a:rPr>
              <a:t>Пример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21554C1F-C572-9FD2-BAD5-EE6FFF4CAD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4340" y="5867401"/>
            <a:ext cx="1248569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2225">
            <a:solidFill>
              <a:srgbClr val="004281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latin typeface="HAKHyundai Sans Head Office Lig" panose="020B0404040000000000" pitchFamily="34" charset="0"/>
                <a:ea typeface="Arial Unicode MS" panose="020B0604020202020204" pitchFamily="34" charset="-128"/>
              </a:rPr>
              <a:t>HAVAL</a:t>
            </a:r>
            <a:endParaRPr lang="ru-RU" sz="1400" dirty="0">
              <a:latin typeface="HAKHyundai Sans Head Office Lig" panose="020B0404040000000000" pitchFamily="34" charset="0"/>
              <a:ea typeface="Arial Unicode MS" panose="020B0604020202020204" pitchFamily="34" charset="-128"/>
            </a:endParaRPr>
          </a:p>
        </p:txBody>
      </p:sp>
      <p:sp>
        <p:nvSpPr>
          <p:cNvPr id="6" name="Line 5">
            <a:extLst>
              <a:ext uri="{FF2B5EF4-FFF2-40B4-BE49-F238E27FC236}">
                <a16:creationId xmlns:a16="http://schemas.microsoft.com/office/drawing/2014/main" id="{87ACDA05-6DE2-C7E8-6AF2-6534DD75BBD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93405" y="4714876"/>
            <a:ext cx="0" cy="1152525"/>
          </a:xfrm>
          <a:prstGeom prst="line">
            <a:avLst/>
          </a:prstGeom>
          <a:noFill/>
          <a:ln w="19050">
            <a:solidFill>
              <a:srgbClr val="00428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ru-RU" dirty="0">
              <a:latin typeface="HAKHyundai Sans Head Office Lig" panose="020B0404040000000000" pitchFamily="34" charset="0"/>
            </a:endParaRP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B6BC0A8C-E850-70F4-B93C-4A0CF2BB26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7690" y="5867401"/>
            <a:ext cx="1793742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2225">
            <a:solidFill>
              <a:srgbClr val="004281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dirty="0">
                <a:latin typeface="HAKHyundai Sans Head Office Lig" panose="020B0404040000000000" pitchFamily="34" charset="0"/>
                <a:ea typeface="Arial Unicode MS" panose="020B0604020202020204" pitchFamily="34" charset="-128"/>
              </a:rPr>
              <a:t>Предложение</a:t>
            </a:r>
          </a:p>
        </p:txBody>
      </p:sp>
      <p:sp>
        <p:nvSpPr>
          <p:cNvPr id="9" name="Line 7">
            <a:extLst>
              <a:ext uri="{FF2B5EF4-FFF2-40B4-BE49-F238E27FC236}">
                <a16:creationId xmlns:a16="http://schemas.microsoft.com/office/drawing/2014/main" id="{9D395977-A14F-95EE-B8ED-93AC65791F0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53256" y="4714876"/>
            <a:ext cx="0" cy="1152525"/>
          </a:xfrm>
          <a:prstGeom prst="line">
            <a:avLst/>
          </a:prstGeom>
          <a:noFill/>
          <a:ln w="19050">
            <a:solidFill>
              <a:srgbClr val="00428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ru-RU" dirty="0">
              <a:latin typeface="HAKHyundai Sans Head Office Lig" panose="020B0404040000000000" pitchFamily="34" charset="0"/>
            </a:endParaRP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D4C3564F-8382-BB42-13C0-411493025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7933" y="5867401"/>
            <a:ext cx="1561571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2225">
            <a:solidFill>
              <a:srgbClr val="004281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dirty="0">
                <a:latin typeface="HAKHyundai Sans Head Office Lig" panose="020B0404040000000000" pitchFamily="34" charset="0"/>
                <a:ea typeface="Arial Unicode MS" panose="020B0604020202020204" pitchFamily="34" charset="-128"/>
              </a:rPr>
              <a:t>С</a:t>
            </a:r>
            <a:r>
              <a:rPr lang="en-US" sz="1400" dirty="0" err="1">
                <a:latin typeface="HAKHyundai Sans Head Office Lig" panose="020B0404040000000000" pitchFamily="34" charset="0"/>
                <a:ea typeface="Arial Unicode MS" panose="020B0604020202020204" pitchFamily="34" charset="-128"/>
              </a:rPr>
              <a:t>hery</a:t>
            </a:r>
            <a:endParaRPr lang="ru-RU" sz="1400" dirty="0">
              <a:latin typeface="HAKHyundai Sans Head Office Lig" panose="020B0404040000000000" pitchFamily="34" charset="0"/>
              <a:ea typeface="Arial Unicode MS" panose="020B0604020202020204" pitchFamily="34" charset="-128"/>
            </a:endParaRPr>
          </a:p>
        </p:txBody>
      </p:sp>
      <p:sp>
        <p:nvSpPr>
          <p:cNvPr id="12" name="Line 9">
            <a:extLst>
              <a:ext uri="{FF2B5EF4-FFF2-40B4-BE49-F238E27FC236}">
                <a16:creationId xmlns:a16="http://schemas.microsoft.com/office/drawing/2014/main" id="{8D386124-CB39-CEE5-5786-F8A9F5FFE3B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35717" y="4714876"/>
            <a:ext cx="0" cy="1152525"/>
          </a:xfrm>
          <a:prstGeom prst="line">
            <a:avLst/>
          </a:prstGeom>
          <a:noFill/>
          <a:ln w="19050">
            <a:solidFill>
              <a:srgbClr val="00428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ru-RU" dirty="0">
              <a:latin typeface="HAKHyundai Sans Head Office Lig" panose="020B0404040000000000" pitchFamily="34" charset="0"/>
            </a:endParaRPr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id="{04D12C2F-D01B-2A58-9981-E2774E9C88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9956" y="5867401"/>
            <a:ext cx="1093788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2225">
            <a:solidFill>
              <a:srgbClr val="004281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latin typeface="HAKHyundai Sans Head Office Lig" panose="020B0404040000000000" pitchFamily="34" charset="0"/>
                <a:ea typeface="Arial Unicode MS" panose="020B0604020202020204" pitchFamily="34" charset="-128"/>
              </a:rPr>
              <a:t>Changan</a:t>
            </a:r>
            <a:endParaRPr lang="ru-RU" sz="1400" dirty="0">
              <a:latin typeface="HAKHyundai Sans Head Office Lig" panose="020B0404040000000000" pitchFamily="34" charset="0"/>
              <a:ea typeface="Arial Unicode MS" panose="020B0604020202020204" pitchFamily="34" charset="-128"/>
            </a:endParaRPr>
          </a:p>
        </p:txBody>
      </p:sp>
      <p:sp>
        <p:nvSpPr>
          <p:cNvPr id="14" name="Line 11">
            <a:extLst>
              <a:ext uri="{FF2B5EF4-FFF2-40B4-BE49-F238E27FC236}">
                <a16:creationId xmlns:a16="http://schemas.microsoft.com/office/drawing/2014/main" id="{299D3A17-0380-E662-AA9D-B13CD24719B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18177" y="4714876"/>
            <a:ext cx="0" cy="1152525"/>
          </a:xfrm>
          <a:prstGeom prst="line">
            <a:avLst/>
          </a:prstGeom>
          <a:noFill/>
          <a:ln w="19050">
            <a:solidFill>
              <a:srgbClr val="00428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ru-RU" dirty="0">
              <a:latin typeface="HAKHyundai Sans Head Office Lig" panose="020B040404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6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835B49E6-A384-AD6C-5F98-8DE32F73DD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6660AC4-BDFF-9F63-093E-ED49494284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60E057E-B2E4-0FD0-81EA-0D1EACB814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240" y="26853"/>
            <a:ext cx="2680809" cy="803719"/>
          </a:xfrm>
          <a:prstGeom prst="rect">
            <a:avLst/>
          </a:prstGeom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74D2F000-D0D5-00C1-6016-06F2FD19E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58148" y="1052736"/>
            <a:ext cx="581977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4FCBA912-4DDE-CCDF-41EB-EFDF484B6C71}"/>
              </a:ext>
            </a:extLst>
          </p:cNvPr>
          <p:cNvSpPr txBox="1">
            <a:spLocks/>
          </p:cNvSpPr>
          <p:nvPr/>
        </p:nvSpPr>
        <p:spPr>
          <a:xfrm>
            <a:off x="272480" y="548680"/>
            <a:ext cx="9149426" cy="418059"/>
          </a:xfrm>
          <a:prstGeom prst="rect">
            <a:avLst/>
          </a:prstGeom>
        </p:spPr>
        <p:txBody>
          <a:bodyPr vert="horz" lIns="91429" tIns="45715" rIns="91429" bIns="45715" rtlCol="0" anchor="ctr">
            <a:normAutofit fontScale="90000" lnSpcReduction="10000"/>
          </a:bodyPr>
          <a:lstStyle>
            <a:lvl1pPr algn="l" defTabSz="914296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HAKHyundai Sans Head Office Lig" panose="020B0404040000000000" pitchFamily="34" charset="0"/>
                <a:ea typeface="Hyundai Sans Head Medium" pitchFamily="34" charset="0"/>
                <a:cs typeface="+mj-cs"/>
              </a:defRPr>
            </a:lvl1pPr>
          </a:lstStyle>
          <a:p>
            <a:r>
              <a:rPr lang="en-US" sz="2400" b="1" i="1" dirty="0"/>
              <a:t>Layout / </a:t>
            </a:r>
            <a:r>
              <a:rPr lang="ru-RU" sz="2400" b="1" i="1" dirty="0"/>
              <a:t>Планировка</a:t>
            </a:r>
            <a:endParaRPr lang="en-US" b="1" i="1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3498104B-18DC-84D4-CF98-1C42CABD61FA}"/>
              </a:ext>
            </a:extLst>
          </p:cNvPr>
          <p:cNvSpPr/>
          <p:nvPr/>
        </p:nvSpPr>
        <p:spPr>
          <a:xfrm rot="20057490">
            <a:off x="5993629" y="2936175"/>
            <a:ext cx="2524106" cy="65023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2C5F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HAKHyundai Sans Head Office Lig" panose="020B0404040000000000" pitchFamily="34" charset="0"/>
                <a:ea typeface="Hyundai Sans Text" pitchFamily="34" charset="0"/>
              </a:rPr>
              <a:t>Пример</a:t>
            </a:r>
          </a:p>
        </p:txBody>
      </p:sp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FD5E16E3-E19E-B191-FB6F-8AE4B96BDF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6359330"/>
              </p:ext>
            </p:extLst>
          </p:nvPr>
        </p:nvGraphicFramePr>
        <p:xfrm>
          <a:off x="216884" y="1181788"/>
          <a:ext cx="3354372" cy="2761488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</a:tblPr>
              <a:tblGrid>
                <a:gridCol w="13261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8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91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Showroom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Шоу-</a:t>
                      </a:r>
                      <a:r>
                        <a:rPr kumimoji="0" lang="ru-RU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рум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(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Size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/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Размер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 :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Длина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 *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Ширина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)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м</a:t>
                      </a:r>
                      <a:r>
                        <a:rPr kumimoji="0" lang="ru-RU" sz="1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2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(m x m)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91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W/S size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Слесарный цех</a:t>
                      </a:r>
                      <a:b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</a:b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(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Размер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 :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Длина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 *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Ширина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)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м</a:t>
                      </a:r>
                      <a:r>
                        <a:rPr kumimoji="0" lang="ru-RU" sz="1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(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m x m)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0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Bodyshop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 size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Кузовной цех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(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Размер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 :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Длина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 *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Ширина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)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м</a:t>
                      </a:r>
                      <a:r>
                        <a:rPr kumimoji="0" lang="ru-RU" sz="1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(m x m)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81948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2CFE4495-E34F-7A5F-A2CB-34BE58FB1C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1F219D2-D637-430E-07D1-BD57253440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A3AABEF-C357-4911-9C7A-61611ABB66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240" y="26853"/>
            <a:ext cx="2680809" cy="803719"/>
          </a:xfrm>
          <a:prstGeom prst="rect">
            <a:avLst/>
          </a:prstGeom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A00F606F-F14E-4681-319F-DA53BFBB1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6240" y="1844824"/>
            <a:ext cx="9633520" cy="373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70C2ED72-6D2E-E3AC-D311-90FB4C79FECE}"/>
              </a:ext>
            </a:extLst>
          </p:cNvPr>
          <p:cNvSpPr txBox="1">
            <a:spLocks/>
          </p:cNvSpPr>
          <p:nvPr/>
        </p:nvSpPr>
        <p:spPr>
          <a:xfrm>
            <a:off x="272480" y="834687"/>
            <a:ext cx="9149426" cy="418059"/>
          </a:xfrm>
          <a:prstGeom prst="rect">
            <a:avLst/>
          </a:prstGeom>
        </p:spPr>
        <p:txBody>
          <a:bodyPr vert="horz" lIns="91429" tIns="45715" rIns="91429" bIns="45715" rtlCol="0" anchor="ctr">
            <a:normAutofit fontScale="90000" lnSpcReduction="10000"/>
          </a:bodyPr>
          <a:lstStyle>
            <a:lvl1pPr algn="l" defTabSz="914296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HAKHyundai Sans Head Office Lig" panose="020B0404040000000000" pitchFamily="34" charset="0"/>
                <a:ea typeface="Hyundai Sans Head Medium" pitchFamily="34" charset="0"/>
                <a:cs typeface="+mj-cs"/>
              </a:defRPr>
            </a:lvl1pPr>
          </a:lstStyle>
          <a:p>
            <a:r>
              <a:rPr lang="en-US" sz="2400" dirty="0"/>
              <a:t>3D view / 3D </a:t>
            </a:r>
            <a:r>
              <a:rPr lang="ru-RU" sz="2400" dirty="0"/>
              <a:t>вид</a:t>
            </a:r>
            <a:endParaRPr lang="en-US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936AB90F-3E62-FFFD-CD4E-DF1B77321930}"/>
              </a:ext>
            </a:extLst>
          </p:cNvPr>
          <p:cNvSpPr/>
          <p:nvPr/>
        </p:nvSpPr>
        <p:spPr>
          <a:xfrm rot="20057490">
            <a:off x="176645" y="2573256"/>
            <a:ext cx="2524106" cy="65023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2C5F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HAKHyundai Sans Head Office Lig" panose="020B0404040000000000" pitchFamily="34" charset="0"/>
                <a:ea typeface="Hyundai Sans Text" pitchFamily="34" charset="0"/>
              </a:rPr>
              <a:t>Пример</a:t>
            </a:r>
          </a:p>
        </p:txBody>
      </p:sp>
    </p:spTree>
    <p:extLst>
      <p:ext uri="{BB962C8B-B14F-4D97-AF65-F5344CB8AC3E}">
        <p14:creationId xmlns:p14="http://schemas.microsoft.com/office/powerpoint/2010/main" val="22306672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EC5EFAC7-DE8F-74A3-7C87-60B0C95B23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2396EBF-8D16-1202-ADA8-92001BD3B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398AF8E-FF75-A755-1427-C6616B619C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240" y="26853"/>
            <a:ext cx="2680809" cy="80371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F30B3-0047-E7D2-CED0-A9D90537CD35}"/>
              </a:ext>
            </a:extLst>
          </p:cNvPr>
          <p:cNvSpPr txBox="1">
            <a:spLocks/>
          </p:cNvSpPr>
          <p:nvPr/>
        </p:nvSpPr>
        <p:spPr>
          <a:xfrm>
            <a:off x="314647" y="548209"/>
            <a:ext cx="9149426" cy="418059"/>
          </a:xfrm>
          <a:prstGeom prst="rect">
            <a:avLst/>
          </a:prstGeom>
        </p:spPr>
        <p:txBody>
          <a:bodyPr vert="horz" lIns="91429" tIns="45715" rIns="91429" bIns="45715" rtlCol="0" anchor="ctr">
            <a:normAutofit fontScale="90000" lnSpcReduction="10000"/>
          </a:bodyPr>
          <a:lstStyle>
            <a:lvl1pPr algn="l" defTabSz="914296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HAKHyundai Sans Head Office Lig" panose="020B0404040000000000" pitchFamily="34" charset="0"/>
                <a:ea typeface="Hyundai Sans Head Medium" pitchFamily="34" charset="0"/>
                <a:cs typeface="+mj-cs"/>
              </a:defRPr>
            </a:lvl1pPr>
          </a:lstStyle>
          <a:p>
            <a:r>
              <a:rPr lang="ru-RU" sz="2400" b="1" i="1" dirty="0"/>
              <a:t>Current </a:t>
            </a:r>
            <a:r>
              <a:rPr lang="ru-RU" sz="2400" b="1" i="1" dirty="0" err="1"/>
              <a:t>view</a:t>
            </a:r>
            <a:r>
              <a:rPr lang="ru-RU" sz="2400" b="1" i="1" dirty="0"/>
              <a:t> (</a:t>
            </a:r>
            <a:r>
              <a:rPr lang="ru-RU" sz="2400" b="1" i="1" dirty="0" err="1"/>
              <a:t>photo</a:t>
            </a:r>
            <a:r>
              <a:rPr lang="ru-RU" sz="2400" b="1" i="1" dirty="0"/>
              <a:t>)</a:t>
            </a:r>
            <a:r>
              <a:rPr lang="en-US" sz="2400" b="1" i="1" dirty="0"/>
              <a:t> / </a:t>
            </a:r>
            <a:r>
              <a:rPr lang="ru-RU" sz="2400" b="1" i="1" dirty="0"/>
              <a:t>Существующий вид (фото)</a:t>
            </a:r>
            <a:endParaRPr lang="en-US" b="1" i="1" dirty="0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F444FEC-CC7E-DDE6-0F03-734FFA8CB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216" y="3818960"/>
            <a:ext cx="4542290" cy="25207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wrap="none" anchor="ctr"/>
          <a:lstStyle/>
          <a:p>
            <a:pPr algn="ctr"/>
            <a:r>
              <a:rPr lang="ru-RU" dirty="0">
                <a:latin typeface="HAKHyundai Sans Head Office Lig" panose="020B0404040000000000" pitchFamily="34" charset="0"/>
                <a:ea typeface="Arial Unicode MS" panose="020B0604020202020204" pitchFamily="34" charset="-128"/>
              </a:rPr>
              <a:t>Дополнительное фото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06AE130-B1D4-3093-4205-B288983D26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1124744"/>
            <a:ext cx="4542290" cy="25207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wrap="none" anchor="ctr"/>
          <a:lstStyle/>
          <a:p>
            <a:pPr algn="ctr"/>
            <a:r>
              <a:rPr lang="ru-RU" dirty="0">
                <a:latin typeface="HAKHyundai Sans Head Office Lig" panose="020B0404040000000000" pitchFamily="34" charset="0"/>
                <a:ea typeface="Arial Unicode MS" panose="020B0604020202020204" pitchFamily="34" charset="-128"/>
              </a:rPr>
              <a:t>Фото участка по фасаду справа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5D7A07-B2F9-9EB8-E0C1-AE0F6F21FD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50" y="3819902"/>
            <a:ext cx="4542290" cy="25207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wrap="none" anchor="ctr"/>
          <a:lstStyle/>
          <a:p>
            <a:pPr algn="ctr"/>
            <a:r>
              <a:rPr lang="ru-RU" dirty="0">
                <a:latin typeface="HAKHyundai Sans Head Office Lig" panose="020B0404040000000000" pitchFamily="34" charset="0"/>
                <a:ea typeface="Arial Unicode MS" panose="020B0604020202020204" pitchFamily="34" charset="-128"/>
              </a:rPr>
              <a:t>Дополнительное фото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BCD5FB7-5496-B0F9-C89F-86C6AEDF69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263" y="1124273"/>
            <a:ext cx="4542290" cy="25207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wrap="none" anchor="ctr"/>
          <a:lstStyle/>
          <a:p>
            <a:pPr algn="ctr"/>
            <a:r>
              <a:rPr lang="ru-RU" dirty="0">
                <a:latin typeface="HAKHyundai Sans Head Office Lig" panose="020B0404040000000000" pitchFamily="34" charset="0"/>
                <a:ea typeface="Arial Unicode MS" panose="020B0604020202020204" pitchFamily="34" charset="-128"/>
              </a:rPr>
              <a:t>Фото участка по фасаду слева</a:t>
            </a:r>
          </a:p>
        </p:txBody>
      </p:sp>
    </p:spTree>
    <p:extLst>
      <p:ext uri="{BB962C8B-B14F-4D97-AF65-F5344CB8AC3E}">
        <p14:creationId xmlns:p14="http://schemas.microsoft.com/office/powerpoint/2010/main" val="7814983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93398D12-905D-672A-6866-3485CBA10F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172CA50-1573-4907-E182-032DB7E1C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D17EC9D-59BA-818B-FA18-36A417CA1A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240" y="26853"/>
            <a:ext cx="2680809" cy="80371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200142-48ED-055C-F80A-771E60F600EB}"/>
              </a:ext>
            </a:extLst>
          </p:cNvPr>
          <p:cNvSpPr txBox="1">
            <a:spLocks/>
          </p:cNvSpPr>
          <p:nvPr/>
        </p:nvSpPr>
        <p:spPr>
          <a:xfrm>
            <a:off x="378287" y="648395"/>
            <a:ext cx="9149426" cy="418059"/>
          </a:xfrm>
          <a:prstGeom prst="rect">
            <a:avLst/>
          </a:prstGeom>
        </p:spPr>
        <p:txBody>
          <a:bodyPr vert="horz" lIns="91429" tIns="45715" rIns="91429" bIns="45715" rtlCol="0" anchor="ctr">
            <a:normAutofit fontScale="90000" lnSpcReduction="10000"/>
          </a:bodyPr>
          <a:lstStyle>
            <a:lvl1pPr algn="l" defTabSz="914296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HAKHyundai Sans Head Office Lig" panose="020B0404040000000000" pitchFamily="34" charset="0"/>
                <a:ea typeface="Hyundai Sans Head Medium" pitchFamily="34" charset="0"/>
                <a:cs typeface="+mj-cs"/>
              </a:defRPr>
            </a:lvl1pPr>
          </a:lstStyle>
          <a:p>
            <a:r>
              <a:rPr lang="ru-RU" sz="2400" b="1" i="1" dirty="0"/>
              <a:t>Current </a:t>
            </a:r>
            <a:r>
              <a:rPr lang="ru-RU" sz="2400" b="1" i="1" dirty="0" err="1"/>
              <a:t>view</a:t>
            </a:r>
            <a:r>
              <a:rPr lang="ru-RU" sz="2400" b="1" i="1" dirty="0"/>
              <a:t> (</a:t>
            </a:r>
            <a:r>
              <a:rPr lang="ru-RU" sz="2400" b="1" i="1" dirty="0" err="1"/>
              <a:t>photo</a:t>
            </a:r>
            <a:r>
              <a:rPr lang="ru-RU" sz="2400" b="1" i="1" dirty="0"/>
              <a:t>)</a:t>
            </a:r>
            <a:r>
              <a:rPr lang="en-US" sz="2400" b="1" i="1" dirty="0"/>
              <a:t> / </a:t>
            </a:r>
            <a:r>
              <a:rPr lang="ru-RU" sz="2400" b="1" i="1" dirty="0"/>
              <a:t>Существующий вид (фото)</a:t>
            </a:r>
            <a:endParaRPr lang="en-US" b="1" i="1" dirty="0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667280C-1D63-BD19-40C7-9D755D3CEE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6856" y="3919146"/>
            <a:ext cx="4542290" cy="25207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wrap="none" anchor="ctr"/>
          <a:lstStyle/>
          <a:p>
            <a:pPr algn="ctr"/>
            <a:r>
              <a:rPr lang="ru-RU" dirty="0">
                <a:latin typeface="HAKHyundai Sans Head Office Lig" panose="020B0404040000000000" pitchFamily="34" charset="0"/>
                <a:ea typeface="Arial Unicode MS" panose="020B0604020202020204" pitchFamily="34" charset="-128"/>
              </a:rPr>
              <a:t>Дополнительное фото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D580C27-5122-B9DB-9C10-3AC88B893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6640" y="1224930"/>
            <a:ext cx="4542290" cy="25207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wrap="none" anchor="ctr"/>
          <a:lstStyle/>
          <a:p>
            <a:pPr algn="ctr"/>
            <a:r>
              <a:rPr lang="ru-RU" dirty="0">
                <a:latin typeface="HAKHyundai Sans Head Office Lig" panose="020B0404040000000000" pitchFamily="34" charset="0"/>
                <a:ea typeface="Arial Unicode MS" panose="020B0604020202020204" pitchFamily="34" charset="-128"/>
              </a:rPr>
              <a:t>Дополнительное фото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60CCD9-4C41-2465-6535-8B6FD4C374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690" y="3920088"/>
            <a:ext cx="4542290" cy="25207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wrap="none" anchor="ctr"/>
          <a:lstStyle/>
          <a:p>
            <a:pPr algn="ctr"/>
            <a:r>
              <a:rPr lang="ru-RU" dirty="0">
                <a:latin typeface="HAKHyundai Sans Head Office Lig" panose="020B0404040000000000" pitchFamily="34" charset="0"/>
                <a:ea typeface="Arial Unicode MS" panose="020B0604020202020204" pitchFamily="34" charset="-128"/>
              </a:rPr>
              <a:t>Дополнительное фото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35D9E08A-DD99-61B2-FB21-33103FF322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903" y="1224459"/>
            <a:ext cx="4542290" cy="25207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wrap="none" anchor="ctr"/>
          <a:lstStyle/>
          <a:p>
            <a:pPr algn="ctr"/>
            <a:r>
              <a:rPr lang="ru-RU" dirty="0">
                <a:latin typeface="HAKHyundai Sans Head Office Lig" panose="020B0404040000000000" pitchFamily="34" charset="0"/>
                <a:ea typeface="Arial Unicode MS" panose="020B0604020202020204" pitchFamily="34" charset="-128"/>
              </a:rPr>
              <a:t>Дополнительное фото</a:t>
            </a:r>
          </a:p>
        </p:txBody>
      </p:sp>
    </p:spTree>
    <p:extLst>
      <p:ext uri="{BB962C8B-B14F-4D97-AF65-F5344CB8AC3E}">
        <p14:creationId xmlns:p14="http://schemas.microsoft.com/office/powerpoint/2010/main" val="10515028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BCB63A51-674E-0045-4E7F-387A3EA8B7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8D409AE-699E-7C82-CF3B-3AA1A3028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9664EAA-79AF-0C81-169C-81D0B456A3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240" y="26853"/>
            <a:ext cx="2680809" cy="80371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1461DB-7662-171D-19C8-3144DF399DF7}"/>
              </a:ext>
            </a:extLst>
          </p:cNvPr>
          <p:cNvSpPr txBox="1">
            <a:spLocks/>
          </p:cNvSpPr>
          <p:nvPr/>
        </p:nvSpPr>
        <p:spPr>
          <a:xfrm>
            <a:off x="378287" y="648395"/>
            <a:ext cx="9149426" cy="418059"/>
          </a:xfrm>
          <a:prstGeom prst="rect">
            <a:avLst/>
          </a:prstGeom>
        </p:spPr>
        <p:txBody>
          <a:bodyPr vert="horz" lIns="91429" tIns="45715" rIns="91429" bIns="45715" rtlCol="0" anchor="ctr">
            <a:normAutofit fontScale="90000" lnSpcReduction="10000"/>
          </a:bodyPr>
          <a:lstStyle>
            <a:lvl1pPr algn="l" defTabSz="914296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HAKHyundai Sans Head Office Lig" panose="020B0404040000000000" pitchFamily="34" charset="0"/>
                <a:ea typeface="Hyundai Sans Head Medium" pitchFamily="34" charset="0"/>
                <a:cs typeface="+mj-cs"/>
              </a:defRPr>
            </a:lvl1pPr>
          </a:lstStyle>
          <a:p>
            <a:r>
              <a:rPr lang="ru-RU" sz="2400" b="1" i="1" dirty="0"/>
              <a:t>Current </a:t>
            </a:r>
            <a:r>
              <a:rPr lang="ru-RU" sz="2400" b="1" i="1" dirty="0" err="1"/>
              <a:t>view</a:t>
            </a:r>
            <a:r>
              <a:rPr lang="ru-RU" sz="2400" b="1" i="1" dirty="0"/>
              <a:t> (</a:t>
            </a:r>
            <a:r>
              <a:rPr lang="ru-RU" sz="2400" b="1" i="1" dirty="0" err="1"/>
              <a:t>photo</a:t>
            </a:r>
            <a:r>
              <a:rPr lang="ru-RU" sz="2400" b="1" i="1" dirty="0"/>
              <a:t>)</a:t>
            </a:r>
            <a:r>
              <a:rPr lang="en-US" sz="2400" b="1" i="1" dirty="0"/>
              <a:t> / </a:t>
            </a:r>
            <a:r>
              <a:rPr lang="ru-RU" sz="2400" b="1" i="1" dirty="0"/>
              <a:t>Существующий вид (фото)</a:t>
            </a:r>
            <a:endParaRPr lang="en-US" b="1" i="1" dirty="0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F3B75E9-BE08-EF57-B41E-06C2C1486B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6856" y="3919146"/>
            <a:ext cx="4542290" cy="25207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wrap="none" anchor="ctr"/>
          <a:lstStyle/>
          <a:p>
            <a:pPr algn="ctr"/>
            <a:r>
              <a:rPr lang="ru-RU" dirty="0">
                <a:latin typeface="HAKHyundai Sans Head Office Lig" panose="020B0404040000000000" pitchFamily="34" charset="0"/>
                <a:ea typeface="Arial Unicode MS" panose="020B0604020202020204" pitchFamily="34" charset="-128"/>
              </a:rPr>
              <a:t>Дополнительное фото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CF09862-81CE-7C6A-8043-88FD3FC97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6640" y="1224930"/>
            <a:ext cx="4542290" cy="25207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wrap="none" anchor="ctr"/>
          <a:lstStyle/>
          <a:p>
            <a:pPr algn="ctr"/>
            <a:r>
              <a:rPr lang="ru-RU" dirty="0">
                <a:latin typeface="HAKHyundai Sans Head Office Lig" panose="020B0404040000000000" pitchFamily="34" charset="0"/>
                <a:ea typeface="Arial Unicode MS" panose="020B0604020202020204" pitchFamily="34" charset="-128"/>
              </a:rPr>
              <a:t>Дополнительное фото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526EA3-9E82-6310-0405-5128F7813E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690" y="3920088"/>
            <a:ext cx="4542290" cy="25207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wrap="none" anchor="ctr"/>
          <a:lstStyle/>
          <a:p>
            <a:pPr algn="ctr"/>
            <a:r>
              <a:rPr lang="ru-RU" dirty="0">
                <a:latin typeface="HAKHyundai Sans Head Office Lig" panose="020B0404040000000000" pitchFamily="34" charset="0"/>
                <a:ea typeface="Arial Unicode MS" panose="020B0604020202020204" pitchFamily="34" charset="-128"/>
              </a:rPr>
              <a:t>Дополнительное фото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24FEC951-174E-7AD2-E3FB-DB9D762F06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903" y="1224459"/>
            <a:ext cx="4542290" cy="25207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wrap="none" anchor="ctr"/>
          <a:lstStyle/>
          <a:p>
            <a:pPr algn="ctr"/>
            <a:r>
              <a:rPr lang="ru-RU" dirty="0">
                <a:latin typeface="HAKHyundai Sans Head Office Lig" panose="020B0404040000000000" pitchFamily="34" charset="0"/>
                <a:ea typeface="Arial Unicode MS" panose="020B0604020202020204" pitchFamily="34" charset="-128"/>
              </a:rPr>
              <a:t>Дополнительное фото</a:t>
            </a:r>
          </a:p>
        </p:txBody>
      </p:sp>
    </p:spTree>
    <p:extLst>
      <p:ext uri="{BB962C8B-B14F-4D97-AF65-F5344CB8AC3E}">
        <p14:creationId xmlns:p14="http://schemas.microsoft.com/office/powerpoint/2010/main" val="2596899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1E5EEE93-A9C4-3B8A-ECD9-9BF2A8E30B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808130C-F417-B96B-D3FC-B7747A0EC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6D4A054-1FDB-4917-55FD-416DFEF8A4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240" y="26853"/>
            <a:ext cx="2680809" cy="80371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1F6858-8213-C07A-7853-E999BBE0CED5}"/>
              </a:ext>
            </a:extLst>
          </p:cNvPr>
          <p:cNvSpPr txBox="1">
            <a:spLocks/>
          </p:cNvSpPr>
          <p:nvPr/>
        </p:nvSpPr>
        <p:spPr>
          <a:xfrm>
            <a:off x="272480" y="332656"/>
            <a:ext cx="9149426" cy="418059"/>
          </a:xfrm>
          <a:prstGeom prst="rect">
            <a:avLst/>
          </a:prstGeom>
        </p:spPr>
        <p:txBody>
          <a:bodyPr vert="horz" lIns="91429" tIns="45715" rIns="91429" bIns="45715" rtlCol="0" anchor="ctr">
            <a:normAutofit fontScale="90000" lnSpcReduction="10000"/>
          </a:bodyPr>
          <a:lstStyle>
            <a:lvl1pPr algn="l" defTabSz="914296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HAKHyundai Sans Head Office Lig" panose="020B0404040000000000" pitchFamily="34" charset="0"/>
                <a:ea typeface="Hyundai Sans Head Medium" pitchFamily="34" charset="0"/>
                <a:cs typeface="+mj-cs"/>
              </a:defRPr>
            </a:lvl1pPr>
          </a:lstStyle>
          <a:p>
            <a:r>
              <a:rPr lang="en-US" sz="2400" b="1" i="1" dirty="0"/>
              <a:t>Company profile / </a:t>
            </a:r>
            <a:r>
              <a:rPr lang="ru-RU" sz="2400" b="1" i="1" dirty="0"/>
              <a:t>Общая информация о компании</a:t>
            </a:r>
            <a:endParaRPr lang="en-US" b="1" i="1" dirty="0"/>
          </a:p>
        </p:txBody>
      </p:sp>
      <p:graphicFrame>
        <p:nvGraphicFramePr>
          <p:cNvPr id="3" name="Group 118">
            <a:extLst>
              <a:ext uri="{FF2B5EF4-FFF2-40B4-BE49-F238E27FC236}">
                <a16:creationId xmlns:a16="http://schemas.microsoft.com/office/drawing/2014/main" id="{B34487CA-5F44-4CEB-D4F3-0C3A8DC611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9019744"/>
              </p:ext>
            </p:extLst>
          </p:nvPr>
        </p:nvGraphicFramePr>
        <p:xfrm>
          <a:off x="216883" y="863000"/>
          <a:ext cx="9360001" cy="2301745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</a:tblPr>
              <a:tblGrid>
                <a:gridCol w="2338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7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63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68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3279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Contact information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/Контактная информация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73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Legal Entity Name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/Наименование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27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Address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/Адрес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БИН: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045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Contacts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/Контакты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Phone number/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Телефон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Address for correspondence/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Почтовый адрес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E-mail: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Website/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веб-сайт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: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Group 109">
            <a:extLst>
              <a:ext uri="{FF2B5EF4-FFF2-40B4-BE49-F238E27FC236}">
                <a16:creationId xmlns:a16="http://schemas.microsoft.com/office/drawing/2014/main" id="{18FC253D-0F2E-A212-A6CF-E8839A7EE6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9996731"/>
              </p:ext>
            </p:extLst>
          </p:nvPr>
        </p:nvGraphicFramePr>
        <p:xfrm>
          <a:off x="216883" y="3262124"/>
          <a:ext cx="9360000" cy="3021826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</a:tblPr>
              <a:tblGrid>
                <a:gridCol w="2338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96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35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67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6213"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Project Management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/Менеджеры проекта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2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Position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/Должность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CEO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/Гендиректор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Project Manager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/Менеджер проекта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Name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/ФИО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Contacts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/Контакты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Phone: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Cell Phone: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E-mail: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Phone: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Cell Phone: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E-mail: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Birthday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/День Рождения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Photo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Photo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Education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/Образование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0651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Experience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/Опыт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dern H Medium" pitchFamily="34" charset="-128"/>
                      </a:endParaRPr>
                    </a:p>
                  </a:txBody>
                  <a:tcPr marL="99060" marR="99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36692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232FAE78-9724-175E-F5D4-21E9EF97F2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71BD682-C9CB-13A0-3294-C66BB701C5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B566FD0-BA92-A24F-1B59-03302EB2B0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240" y="26853"/>
            <a:ext cx="2680809" cy="80371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3B9B95-DB0B-EDB9-D5C0-6420A074FC46}"/>
              </a:ext>
            </a:extLst>
          </p:cNvPr>
          <p:cNvSpPr txBox="1">
            <a:spLocks/>
          </p:cNvSpPr>
          <p:nvPr/>
        </p:nvSpPr>
        <p:spPr>
          <a:xfrm>
            <a:off x="378287" y="1052736"/>
            <a:ext cx="9149426" cy="418059"/>
          </a:xfrm>
          <a:prstGeom prst="rect">
            <a:avLst/>
          </a:prstGeom>
        </p:spPr>
        <p:txBody>
          <a:bodyPr vert="horz" lIns="91429" tIns="45715" rIns="91429" bIns="45715" rtlCol="0" anchor="ctr">
            <a:normAutofit fontScale="90000" lnSpcReduction="10000"/>
          </a:bodyPr>
          <a:lstStyle>
            <a:lvl1pPr algn="l" defTabSz="914296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HAKHyundai Sans Head Office Lig" panose="020B0404040000000000" pitchFamily="34" charset="0"/>
                <a:ea typeface="Hyundai Sans Head Medium" pitchFamily="34" charset="0"/>
                <a:cs typeface="+mj-cs"/>
              </a:defRPr>
            </a:lvl1pPr>
          </a:lstStyle>
          <a:p>
            <a:r>
              <a:rPr lang="ru-RU" sz="2400"/>
              <a:t>Current view (video)</a:t>
            </a:r>
            <a:r>
              <a:rPr lang="en-US" sz="2400"/>
              <a:t> / </a:t>
            </a:r>
            <a:r>
              <a:rPr lang="ru-RU" sz="2400"/>
              <a:t>Существующий вид (видео)</a:t>
            </a:r>
            <a:endParaRPr lang="en-US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403104A-23D9-41AD-CD7F-867FFABD8DAA}"/>
              </a:ext>
            </a:extLst>
          </p:cNvPr>
          <p:cNvSpPr/>
          <p:nvPr/>
        </p:nvSpPr>
        <p:spPr>
          <a:xfrm>
            <a:off x="323730" y="1628800"/>
            <a:ext cx="9360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HAKHyundai Sans Head Office Lig" panose="020B0404040000000000" pitchFamily="34" charset="0"/>
              </a:rPr>
              <a:t>Необходимо сделать достаточное количество фотографий и видеозаписей предлагаемого участка/здания и выложите их на облачный сервис хранения данных (например Яндекс Диск). </a:t>
            </a:r>
            <a:endParaRPr lang="en-US" sz="2400" dirty="0">
              <a:latin typeface="HAKHyundai Sans Head Office Lig" panose="020B0404040000000000" pitchFamily="34" charset="0"/>
            </a:endParaRPr>
          </a:p>
          <a:p>
            <a:endParaRPr lang="en-US" sz="2400" dirty="0">
              <a:solidFill>
                <a:srgbClr val="FF0000"/>
              </a:solidFill>
              <a:latin typeface="HAKHyundai Sans Head Office Lig" panose="020B0404040000000000" pitchFamily="34" charset="0"/>
            </a:endParaRPr>
          </a:p>
          <a:p>
            <a:r>
              <a:rPr lang="ru-RU" sz="2400" dirty="0">
                <a:solidFill>
                  <a:srgbClr val="FF0000"/>
                </a:solidFill>
                <a:latin typeface="HAKHyundai Sans Head Office Lig" panose="020B0404040000000000" pitchFamily="34" charset="0"/>
              </a:rPr>
              <a:t>Приложить ссылку на данные материалы. </a:t>
            </a:r>
          </a:p>
        </p:txBody>
      </p:sp>
    </p:spTree>
    <p:extLst>
      <p:ext uri="{BB962C8B-B14F-4D97-AF65-F5344CB8AC3E}">
        <p14:creationId xmlns:p14="http://schemas.microsoft.com/office/powerpoint/2010/main" val="36107909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CF3CB7A5-28C9-723F-732C-C00F8F333B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5033C58-2FB4-1783-FBF8-99734AD8C6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0D64F91-1A49-B220-58EB-B543C9B1E3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240" y="26853"/>
            <a:ext cx="2680809" cy="80371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045FE9-AEC0-FBE9-B911-28CFC3F200A7}"/>
              </a:ext>
            </a:extLst>
          </p:cNvPr>
          <p:cNvSpPr txBox="1">
            <a:spLocks/>
          </p:cNvSpPr>
          <p:nvPr/>
        </p:nvSpPr>
        <p:spPr>
          <a:xfrm>
            <a:off x="272480" y="621542"/>
            <a:ext cx="9149426" cy="418059"/>
          </a:xfrm>
          <a:prstGeom prst="rect">
            <a:avLst/>
          </a:prstGeom>
        </p:spPr>
        <p:txBody>
          <a:bodyPr vert="horz" lIns="91429" tIns="45715" rIns="91429" bIns="45715" rtlCol="0" anchor="ctr">
            <a:normAutofit fontScale="90000" lnSpcReduction="10000"/>
          </a:bodyPr>
          <a:lstStyle>
            <a:lvl1pPr algn="l" defTabSz="914296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HAKHyundai Sans Head Office Lig" panose="020B0404040000000000" pitchFamily="34" charset="0"/>
                <a:ea typeface="Hyundai Sans Head Medium" pitchFamily="34" charset="0"/>
                <a:cs typeface="+mj-cs"/>
              </a:defRPr>
            </a:lvl1pPr>
          </a:lstStyle>
          <a:p>
            <a:r>
              <a:rPr lang="ru-RU" sz="2400" b="1" i="1" dirty="0" err="1"/>
              <a:t>Timeline</a:t>
            </a:r>
            <a:r>
              <a:rPr lang="en-US" sz="2400" b="1" i="1" dirty="0"/>
              <a:t> / </a:t>
            </a:r>
            <a:r>
              <a:rPr lang="ru-RU" sz="2400" b="1" i="1" dirty="0"/>
              <a:t>Сроки ввода объекта в эксплуатацию</a:t>
            </a:r>
          </a:p>
        </p:txBody>
      </p:sp>
      <p:graphicFrame>
        <p:nvGraphicFramePr>
          <p:cNvPr id="3" name="Group 193">
            <a:extLst>
              <a:ext uri="{FF2B5EF4-FFF2-40B4-BE49-F238E27FC236}">
                <a16:creationId xmlns:a16="http://schemas.microsoft.com/office/drawing/2014/main" id="{DCECC430-53AB-55FB-0459-F4C855E218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0356386"/>
              </p:ext>
            </p:extLst>
          </p:nvPr>
        </p:nvGraphicFramePr>
        <p:xfrm>
          <a:off x="216883" y="1177137"/>
          <a:ext cx="9360001" cy="5318581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</a:tblPr>
              <a:tblGrid>
                <a:gridCol w="56156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9370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Construction schedule/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Сроки и этапы строительства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137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Stage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/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Этапы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Start/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Начало этапа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ММ/ ГГГГ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Finish/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Завершение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ММ/ ГГГГ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137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Project development and approvals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/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Проектирование/Получение разрешительной документации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137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Ground works/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Земельные работы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749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Basement construction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/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Фундаментные работы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137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Cage construction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/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Закрытие теплового контура здания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137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Interior wall construction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/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Возведение внутренних стен и перегородок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137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Finishing Work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/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Проведение внутренних отделочных работ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137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Technical Audit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/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Готовность к техническому аудиту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137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Start of operation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/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Начало операционной деятельности центра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97510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B09EADC-D88A-9F35-5600-273D523EFB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5C9A0BE-A899-817F-9598-68F4707AB1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0AC92F3-9209-1683-94F8-2E15ABF4A5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240" y="26853"/>
            <a:ext cx="2680809" cy="80371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0C5480-9AA8-7658-C563-53E5DC717F6B}"/>
              </a:ext>
            </a:extLst>
          </p:cNvPr>
          <p:cNvSpPr txBox="1">
            <a:spLocks/>
          </p:cNvSpPr>
          <p:nvPr/>
        </p:nvSpPr>
        <p:spPr>
          <a:xfrm>
            <a:off x="378287" y="548680"/>
            <a:ext cx="9149426" cy="418059"/>
          </a:xfrm>
          <a:prstGeom prst="rect">
            <a:avLst/>
          </a:prstGeom>
        </p:spPr>
        <p:txBody>
          <a:bodyPr vert="horz" lIns="91429" tIns="45715" rIns="91429" bIns="45715" rtlCol="0" anchor="ctr">
            <a:normAutofit fontScale="90000" lnSpcReduction="10000"/>
          </a:bodyPr>
          <a:lstStyle>
            <a:lvl1pPr algn="l" defTabSz="914296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HAKHyundai Sans Head Office Lig" panose="020B0404040000000000" pitchFamily="34" charset="0"/>
                <a:ea typeface="Hyundai Sans Head Medium" pitchFamily="34" charset="0"/>
                <a:cs typeface="+mj-cs"/>
              </a:defRPr>
            </a:lvl1pPr>
          </a:lstStyle>
          <a:p>
            <a:r>
              <a:rPr lang="ru-RU" sz="2400" b="1" i="1" dirty="0"/>
              <a:t>List </a:t>
            </a:r>
            <a:r>
              <a:rPr lang="ru-RU" sz="2400" b="1" i="1" dirty="0" err="1"/>
              <a:t>of</a:t>
            </a:r>
            <a:r>
              <a:rPr lang="ru-RU" sz="2400" b="1" i="1" dirty="0"/>
              <a:t> </a:t>
            </a:r>
            <a:r>
              <a:rPr lang="ru-RU" sz="2400" b="1" i="1" dirty="0" err="1"/>
              <a:t>required</a:t>
            </a:r>
            <a:r>
              <a:rPr lang="ru-RU" sz="2400" b="1" i="1" dirty="0"/>
              <a:t> </a:t>
            </a:r>
            <a:r>
              <a:rPr lang="ru-RU" sz="2400" b="1" i="1" dirty="0" err="1"/>
              <a:t>documents</a:t>
            </a:r>
            <a:r>
              <a:rPr lang="en-US" sz="2400" b="1" i="1" dirty="0"/>
              <a:t> / </a:t>
            </a:r>
            <a:r>
              <a:rPr lang="ru-RU" sz="2400" b="1" i="1" dirty="0"/>
              <a:t>Список необходимых документов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01C44B-11AA-F283-4AB1-63161C85AF97}"/>
              </a:ext>
            </a:extLst>
          </p:cNvPr>
          <p:cNvSpPr txBox="1"/>
          <p:nvPr/>
        </p:nvSpPr>
        <p:spPr>
          <a:xfrm>
            <a:off x="323730" y="1052736"/>
            <a:ext cx="9360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HAKHyundai Sans Head Office Lig" panose="020B0404040000000000" pitchFamily="34" charset="0"/>
              </a:rPr>
              <a:t>Свидетельство о собственности на земельный участок;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HAKHyundai Sans Head Office Lig" panose="020B0404040000000000" pitchFamily="34" charset="0"/>
              </a:rPr>
              <a:t>Свидетельство о собственности на здание;</a:t>
            </a:r>
            <a:endParaRPr lang="en-US" sz="1200" dirty="0">
              <a:latin typeface="HAKHyundai Sans Head Office Lig" panose="020B0404040000000000" pitchFamily="34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HAKHyundai Sans Head Office Lig" panose="020B0404040000000000" pitchFamily="34" charset="0"/>
              </a:rPr>
              <a:t>Свидетельство о регистрации;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HAKHyundai Sans Head Office Lig" panose="020B0404040000000000" pitchFamily="34" charset="0"/>
              </a:rPr>
              <a:t>Свидетельство о постановке на налоговый учет;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HAKHyundai Sans Head Office Lig" panose="020B0404040000000000" pitchFamily="34" charset="0"/>
              </a:rPr>
              <a:t>Устав и Учредительный договор (если Учредителей компании - Контрагента более одного) со всеми изменениями;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HAKHyundai Sans Head Office Lig" panose="020B0404040000000000" pitchFamily="34" charset="0"/>
              </a:rPr>
              <a:t>Документ, подтверждающий полномочия Генерального директора (например, Решение общего собрания) 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HAKHyundai Sans Head Office Lig" panose="020B0404040000000000" pitchFamily="34" charset="0"/>
              </a:rPr>
              <a:t>Доверенность, если договор подписывает не Генеральный директор;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HAKHyundai Sans Head Office Lig" panose="020B0404040000000000" pitchFamily="34" charset="0"/>
              </a:rPr>
              <a:t>Документ, подтверждающий право пользования помещением ДЦ (договор аренды, свидетельство о праве собственности).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HAKHyundai Sans Head Office Lig" panose="020B0404040000000000" pitchFamily="34" charset="0"/>
              </a:rPr>
              <a:t>Налоговая декларация по НДС за последние 2 года;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dirty="0">
                <a:latin typeface="HAKHyundai Sans Head Office Lig" panose="020B0404040000000000" pitchFamily="34" charset="0"/>
              </a:rPr>
              <a:t>Баланс (форма №1) и отчет о прибылях и убытках (форма №2) со штампами НИ за последние 2 года и квартальные отчеты</a:t>
            </a:r>
          </a:p>
          <a:p>
            <a:pPr lvl="0"/>
            <a:r>
              <a:rPr lang="ru-RU" sz="1200" dirty="0">
                <a:latin typeface="HAKHyundai Sans Head Office Lig" panose="020B0404040000000000" pitchFamily="34" charset="0"/>
              </a:rPr>
              <a:t>       текущего года; </a:t>
            </a:r>
          </a:p>
          <a:p>
            <a:pPr marL="228600" lvl="0" indent="-228600">
              <a:buFont typeface="+mj-lt"/>
              <a:buAutoNum type="arabicPeriod" startAt="11"/>
            </a:pPr>
            <a:r>
              <a:rPr lang="ru-RU" sz="1200" dirty="0">
                <a:latin typeface="HAKHyundai Sans Head Office Lig" panose="020B0404040000000000" pitchFamily="34" charset="0"/>
              </a:rPr>
              <a:t>Расшифровку дебиторской и кредиторской задолженности;</a:t>
            </a:r>
          </a:p>
          <a:p>
            <a:pPr marL="228600" lvl="0" indent="-228600">
              <a:buFont typeface="+mj-lt"/>
              <a:buAutoNum type="arabicPeriod" startAt="11"/>
            </a:pPr>
            <a:r>
              <a:rPr lang="ru-RU" sz="1200" dirty="0">
                <a:latin typeface="HAKHyundai Sans Head Office Lig" panose="020B0404040000000000" pitchFamily="34" charset="0"/>
              </a:rPr>
              <a:t>Расшифровку краткосрочных финансовых вложений;</a:t>
            </a:r>
          </a:p>
          <a:p>
            <a:pPr marL="228600" lvl="0" indent="-228600">
              <a:buFont typeface="+mj-lt"/>
              <a:buAutoNum type="arabicPeriod" startAt="11"/>
            </a:pPr>
            <a:r>
              <a:rPr lang="ru-RU" sz="1200" dirty="0">
                <a:latin typeface="HAKHyundai Sans Head Office Lig" panose="020B0404040000000000" pitchFamily="34" charset="0"/>
              </a:rPr>
              <a:t>Расшифровку по займам и кредитам: банковские ли это кредиты, под какой процент они предоставлены;</a:t>
            </a:r>
          </a:p>
          <a:p>
            <a:pPr marL="228600" lvl="0" indent="-228600">
              <a:buFont typeface="+mj-lt"/>
              <a:buAutoNum type="arabicPeriod" startAt="11"/>
            </a:pPr>
            <a:r>
              <a:rPr lang="ru-RU" sz="1200" dirty="0">
                <a:latin typeface="HAKHyundai Sans Head Office Lig" panose="020B0404040000000000" pitchFamily="34" charset="0"/>
              </a:rPr>
              <a:t>Ф.И.О. главного бухгалтера или контактного лица по предоставленной отчетности и контактный телефон;</a:t>
            </a:r>
          </a:p>
          <a:p>
            <a:pPr marL="228600" lvl="0" indent="-228600">
              <a:buFont typeface="+mj-lt"/>
              <a:buAutoNum type="arabicPeriod" startAt="11"/>
            </a:pPr>
            <a:r>
              <a:rPr lang="ru-RU" sz="1200" dirty="0">
                <a:latin typeface="HAKHyundai Sans Head Office Lig" panose="020B0404040000000000" pitchFamily="34" charset="0"/>
              </a:rPr>
              <a:t>Копии удостоверения личности генерального директора и главного бухгалтера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B67FA4-B7FA-2D65-21DD-EA34AB8DB77E}"/>
              </a:ext>
            </a:extLst>
          </p:cNvPr>
          <p:cNvSpPr txBox="1"/>
          <p:nvPr/>
        </p:nvSpPr>
        <p:spPr>
          <a:xfrm>
            <a:off x="322690" y="4609378"/>
            <a:ext cx="90369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HAKHyundai Sans Head Office Lig" panose="020B0404040000000000" pitchFamily="34" charset="0"/>
              </a:rPr>
              <a:t>Каждый из вышеперечисленных документов должен быть представлен в форме отдельного электронного файла, содержащего цветную отсканированную копию. Принимаются только копии с оригиналов документов. Без предоставленных документов заявка рассматриваться не будет.</a:t>
            </a:r>
            <a:endParaRPr lang="ru-RU" sz="1400" dirty="0">
              <a:latin typeface="HAKHyundai Sans Head Office Lig" panose="020B0404040000000000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9481B3F-954A-8B4D-BD7B-3311513C343E}"/>
              </a:ext>
            </a:extLst>
          </p:cNvPr>
          <p:cNvSpPr/>
          <p:nvPr/>
        </p:nvSpPr>
        <p:spPr>
          <a:xfrm>
            <a:off x="322690" y="5517232"/>
            <a:ext cx="9193002" cy="936104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20000"/>
                <a:lumOff val="80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dirty="0">
                <a:solidFill>
                  <a:schemeClr val="tx1"/>
                </a:solidFill>
                <a:latin typeface="HAKHyundai Sans Head Office Lig" panose="020B0404040000000000" pitchFamily="34" charset="0"/>
              </a:rPr>
              <a:t>Ссылка на Яндекс диск с документами:</a:t>
            </a:r>
          </a:p>
          <a:p>
            <a:endParaRPr lang="ru-RU" dirty="0">
              <a:solidFill>
                <a:schemeClr val="tx1"/>
              </a:solidFill>
              <a:latin typeface="HAKHyundai Sans Head Office Lig" panose="020B040404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9346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3F612FA4-FE81-2C74-3CFD-2173748003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7AEFD45-02AB-DD53-EF88-A4FAC29BC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" y="0"/>
            <a:ext cx="9906000" cy="6858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2967929-53ED-DE0D-11D9-23834E480E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240" y="26853"/>
            <a:ext cx="2680809" cy="803719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CD8CC57B-97E0-8D5C-5260-E4CBC4DB372B}"/>
              </a:ext>
            </a:extLst>
          </p:cNvPr>
          <p:cNvSpPr txBox="1">
            <a:spLocks/>
          </p:cNvSpPr>
          <p:nvPr/>
        </p:nvSpPr>
        <p:spPr>
          <a:xfrm>
            <a:off x="378287" y="857425"/>
            <a:ext cx="9149426" cy="418059"/>
          </a:xfrm>
          <a:prstGeom prst="rect">
            <a:avLst/>
          </a:prstGeom>
        </p:spPr>
        <p:txBody>
          <a:bodyPr vert="horz" lIns="91429" tIns="45715" rIns="91429" bIns="45715" rtlCol="0" anchor="ctr">
            <a:normAutofit fontScale="90000" lnSpcReduction="10000"/>
          </a:bodyPr>
          <a:lstStyle>
            <a:lvl1pPr algn="l" defTabSz="914296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HAKHyundai Sans Head Office Lig" panose="020B0404040000000000" pitchFamily="34" charset="0"/>
                <a:ea typeface="Hyundai Sans Head Medium" pitchFamily="34" charset="0"/>
                <a:cs typeface="+mj-cs"/>
              </a:defRPr>
            </a:lvl1pPr>
          </a:lstStyle>
          <a:p>
            <a:r>
              <a:rPr lang="en-US" sz="2400"/>
              <a:t>Note / </a:t>
            </a:r>
            <a:r>
              <a:rPr lang="ru-RU" sz="2400"/>
              <a:t>Примечание</a:t>
            </a:r>
            <a:endParaRPr lang="ru-RU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63411D-595E-3CF2-D79B-F2E2B43A3926}"/>
              </a:ext>
            </a:extLst>
          </p:cNvPr>
          <p:cNvSpPr txBox="1"/>
          <p:nvPr/>
        </p:nvSpPr>
        <p:spPr>
          <a:xfrm>
            <a:off x="381486" y="1577505"/>
            <a:ext cx="930224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Hyundai Sans Head Office" panose="020B0504040000000000" pitchFamily="34" charset="0"/>
                <a:ea typeface="MS Mincho" panose="02020609040205080304" pitchFamily="49" charset="-128"/>
              </a:rPr>
              <a:t>Примечание: В случае изменения каких-либо данных, предоставленных в настоящей анкете, Кандидат обязуется уведомить об этом Дистрибьютора не менее чем за 1 (один) месяц до наступления изменений. </a:t>
            </a:r>
            <a:endParaRPr lang="ru-RU" sz="18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17252E-BD6A-BD57-EC83-B29DA148D63E}"/>
              </a:ext>
            </a:extLst>
          </p:cNvPr>
          <p:cNvSpPr txBox="1"/>
          <p:nvPr/>
        </p:nvSpPr>
        <p:spPr>
          <a:xfrm>
            <a:off x="363592" y="2802856"/>
            <a:ext cx="939214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Hyundai Sans Head Office" panose="020B0504040000000000" pitchFamily="34" charset="0"/>
                <a:ea typeface="MS Mincho" panose="02020609040205080304" pitchFamily="49" charset="-128"/>
              </a:rPr>
              <a:t>Подробные ответы на вопросы анкеты просьба предоставить в письменном виде </a:t>
            </a:r>
            <a:endParaRPr lang="ru-RU" sz="18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r>
              <a:rPr lang="ru-RU" sz="1800" dirty="0" err="1">
                <a:effectLst/>
                <a:latin typeface="Hyundai Sans Head Office" panose="020B0504040000000000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Шахмарданову</a:t>
            </a:r>
            <a:r>
              <a:rPr lang="ru-RU" sz="1800" dirty="0">
                <a:effectLst/>
                <a:latin typeface="Hyundai Sans Head Office" panose="020B0504040000000000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Радмиру Ренатовичу (Директору по развитию </a:t>
            </a:r>
            <a:r>
              <a:rPr lang="ru-RU" dirty="0">
                <a:latin typeface="Hyundai Sans Head Office" panose="020B0504040000000000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бренда </a:t>
            </a:r>
            <a:r>
              <a:rPr lang="en-US" dirty="0">
                <a:latin typeface="Hyundai Sans Head Office" panose="020B0504040000000000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OMODA&amp;JAECOO</a:t>
            </a:r>
            <a:r>
              <a:rPr lang="ru-RU" sz="1800" dirty="0">
                <a:effectLst/>
                <a:latin typeface="Hyundai Sans Head Office" panose="020B0504040000000000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) на электронную почту: </a:t>
            </a:r>
            <a:r>
              <a:rPr lang="en-US" u="sng" dirty="0">
                <a:solidFill>
                  <a:srgbClr val="0000FF"/>
                </a:solidFill>
                <a:latin typeface="Hyundai Sans Head Office" panose="020B0504040000000000" pitchFamily="34" charset="0"/>
                <a:ea typeface="MS Mincho" panose="02020609040205080304" pitchFamily="49" charset="-128"/>
              </a:rPr>
              <a:t>Ra.Shakhmardanov@1motorgroup.kz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9487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5A606E70-32C1-76C6-B222-9F248D139E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46E963D-E67B-A243-D4EE-ABB872C483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9D4F857-159E-8A3E-413D-48825ABE8A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240" y="26853"/>
            <a:ext cx="2680809" cy="80371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2DA008-0AEB-450A-03B0-99340962E749}"/>
              </a:ext>
            </a:extLst>
          </p:cNvPr>
          <p:cNvSpPr txBox="1">
            <a:spLocks/>
          </p:cNvSpPr>
          <p:nvPr/>
        </p:nvSpPr>
        <p:spPr>
          <a:xfrm>
            <a:off x="272480" y="412513"/>
            <a:ext cx="9149426" cy="418059"/>
          </a:xfrm>
          <a:prstGeom prst="rect">
            <a:avLst/>
          </a:prstGeom>
        </p:spPr>
        <p:txBody>
          <a:bodyPr vert="horz" lIns="91429" tIns="45715" rIns="91429" bIns="45715" rtlCol="0" anchor="ctr">
            <a:normAutofit fontScale="90000" lnSpcReduction="10000"/>
          </a:bodyPr>
          <a:lstStyle>
            <a:lvl1pPr algn="l" defTabSz="914296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HAKHyundai Sans Head Office Lig" panose="020B0404040000000000" pitchFamily="34" charset="0"/>
                <a:ea typeface="Hyundai Sans Head Medium" pitchFamily="34" charset="0"/>
                <a:cs typeface="+mj-cs"/>
              </a:defRPr>
            </a:lvl1pPr>
          </a:lstStyle>
          <a:p>
            <a:r>
              <a:rPr lang="ru-RU" sz="2400" b="1" i="1" dirty="0" err="1"/>
              <a:t>Shareholders</a:t>
            </a:r>
            <a:r>
              <a:rPr lang="ru-RU" sz="2400" b="1" i="1" dirty="0"/>
              <a:t> </a:t>
            </a:r>
            <a:r>
              <a:rPr lang="ru-RU" sz="2400" b="1" i="1" dirty="0" err="1"/>
              <a:t>information</a:t>
            </a:r>
            <a:r>
              <a:rPr lang="en-US" sz="2400" b="1" i="1" dirty="0"/>
              <a:t> / </a:t>
            </a:r>
            <a:r>
              <a:rPr lang="ru-RU" sz="2400" b="1" i="1" dirty="0"/>
              <a:t>Информация об учредителях</a:t>
            </a:r>
            <a:endParaRPr lang="en-US" b="1" i="1" dirty="0"/>
          </a:p>
        </p:txBody>
      </p:sp>
      <p:graphicFrame>
        <p:nvGraphicFramePr>
          <p:cNvPr id="3" name="Group 264">
            <a:extLst>
              <a:ext uri="{FF2B5EF4-FFF2-40B4-BE49-F238E27FC236}">
                <a16:creationId xmlns:a16="http://schemas.microsoft.com/office/drawing/2014/main" id="{5099718E-F19E-EE71-4269-36C0337514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9794080"/>
              </p:ext>
            </p:extLst>
          </p:nvPr>
        </p:nvGraphicFramePr>
        <p:xfrm>
          <a:off x="216883" y="971036"/>
          <a:ext cx="9360001" cy="5434576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</a:tblPr>
              <a:tblGrid>
                <a:gridCol w="26745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4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41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170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9698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Shareholders/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Учредители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7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Name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/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Имя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7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Birthday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/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Дата рождения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7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Stake Capital amount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Сумма уставного капитала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37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   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%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5113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Company profile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Сфера деятельности 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anose="020B0604020202020204" pitchFamily="34" charset="-128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8864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Photo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/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Фото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Photo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Photo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Photo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0377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18DC659-E37C-081E-6A9D-44FB65BA70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63A6D2D-0B26-E551-E295-7DC96FF250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4AD45FE-E89C-2367-B61B-D1D4018970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240" y="26853"/>
            <a:ext cx="2680809" cy="80371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518D14-0063-D930-04FF-3B7379640197}"/>
              </a:ext>
            </a:extLst>
          </p:cNvPr>
          <p:cNvSpPr txBox="1">
            <a:spLocks/>
          </p:cNvSpPr>
          <p:nvPr/>
        </p:nvSpPr>
        <p:spPr>
          <a:xfrm>
            <a:off x="327557" y="476672"/>
            <a:ext cx="9149426" cy="418059"/>
          </a:xfrm>
          <a:prstGeom prst="rect">
            <a:avLst/>
          </a:prstGeom>
        </p:spPr>
        <p:txBody>
          <a:bodyPr vert="horz" lIns="91429" tIns="45715" rIns="91429" bIns="45715" rtlCol="0" anchor="ctr">
            <a:normAutofit fontScale="90000" lnSpcReduction="10000"/>
          </a:bodyPr>
          <a:lstStyle>
            <a:lvl1pPr algn="l" defTabSz="914296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HAKHyundai Sans Head Office Lig" panose="020B0404040000000000" pitchFamily="34" charset="0"/>
                <a:ea typeface="Hyundai Sans Head Medium" pitchFamily="34" charset="0"/>
                <a:cs typeface="+mj-cs"/>
              </a:defRPr>
            </a:lvl1pPr>
          </a:lstStyle>
          <a:p>
            <a:r>
              <a:rPr lang="en-US" sz="2400" i="1" dirty="0"/>
              <a:t>Organizational structure of Holding / C</a:t>
            </a:r>
            <a:r>
              <a:rPr lang="ru-RU" sz="2400" i="1" dirty="0" err="1"/>
              <a:t>труктура</a:t>
            </a:r>
            <a:r>
              <a:rPr lang="en-US" sz="2400" i="1" dirty="0"/>
              <a:t> </a:t>
            </a:r>
            <a:r>
              <a:rPr lang="ru-RU" sz="2400" i="1" dirty="0"/>
              <a:t>холдинга</a:t>
            </a:r>
            <a:endParaRPr lang="en-US" i="1" dirty="0"/>
          </a:p>
        </p:txBody>
      </p:sp>
      <p:pic>
        <p:nvPicPr>
          <p:cNvPr id="3" name="Picture 2" descr="http://corporate.amiro.ru/_mod_files/ce_images/vi-ssheme.gif">
            <a:extLst>
              <a:ext uri="{FF2B5EF4-FFF2-40B4-BE49-F238E27FC236}">
                <a16:creationId xmlns:a16="http://schemas.microsoft.com/office/drawing/2014/main" id="{B98BF7B8-0C7C-57DA-CDE8-020AD1DD4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00" y="1052736"/>
            <a:ext cx="9360000" cy="5183999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12FCA6E2-DCDF-C4DF-F3D4-B1822ACBDF9E}"/>
              </a:ext>
            </a:extLst>
          </p:cNvPr>
          <p:cNvSpPr/>
          <p:nvPr/>
        </p:nvSpPr>
        <p:spPr>
          <a:xfrm rot="20057490">
            <a:off x="3528947" y="4232319"/>
            <a:ext cx="2524106" cy="65023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2C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HAKHyundai Sans Head Office Lig" panose="020B0404040000000000" pitchFamily="34" charset="0"/>
                <a:ea typeface="Hyundai Sans Text" pitchFamily="34" charset="0"/>
              </a:rPr>
              <a:t>Пример</a:t>
            </a:r>
          </a:p>
        </p:txBody>
      </p:sp>
    </p:spTree>
    <p:extLst>
      <p:ext uri="{BB962C8B-B14F-4D97-AF65-F5344CB8AC3E}">
        <p14:creationId xmlns:p14="http://schemas.microsoft.com/office/powerpoint/2010/main" val="3746486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4358FE2-B791-BB57-7DA4-EE609AFC9A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6DC600D-9000-7F8B-6D22-92F85B238C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0B72C53-CF5F-DE0E-4CD5-240F52AB9A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240" y="26853"/>
            <a:ext cx="2680809" cy="80371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8F16F1-E795-302B-3C7A-D1C742085E3C}"/>
              </a:ext>
            </a:extLst>
          </p:cNvPr>
          <p:cNvSpPr txBox="1">
            <a:spLocks/>
          </p:cNvSpPr>
          <p:nvPr/>
        </p:nvSpPr>
        <p:spPr>
          <a:xfrm>
            <a:off x="256069" y="345294"/>
            <a:ext cx="9149426" cy="418059"/>
          </a:xfrm>
          <a:prstGeom prst="rect">
            <a:avLst/>
          </a:prstGeom>
        </p:spPr>
        <p:txBody>
          <a:bodyPr vert="horz" lIns="91429" tIns="45715" rIns="91429" bIns="45715" rtlCol="0" anchor="ctr">
            <a:normAutofit fontScale="90000" lnSpcReduction="10000"/>
          </a:bodyPr>
          <a:lstStyle>
            <a:lvl1pPr algn="l" defTabSz="914296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HAKHyundai Sans Head Office Lig" panose="020B0404040000000000" pitchFamily="34" charset="0"/>
                <a:ea typeface="Hyundai Sans Head Medium" pitchFamily="34" charset="0"/>
                <a:cs typeface="+mj-cs"/>
              </a:defRPr>
            </a:lvl1pPr>
          </a:lstStyle>
          <a:p>
            <a:r>
              <a:rPr lang="en-US" sz="2400" b="1" i="1" dirty="0"/>
              <a:t>Management/</a:t>
            </a:r>
            <a:r>
              <a:rPr lang="ru-RU" sz="2400" b="1" i="1" dirty="0"/>
              <a:t>Управляющий персонал</a:t>
            </a:r>
            <a:endParaRPr lang="en-US" b="1" i="1" dirty="0"/>
          </a:p>
        </p:txBody>
      </p:sp>
      <p:graphicFrame>
        <p:nvGraphicFramePr>
          <p:cNvPr id="3" name="Group 264">
            <a:extLst>
              <a:ext uri="{FF2B5EF4-FFF2-40B4-BE49-F238E27FC236}">
                <a16:creationId xmlns:a16="http://schemas.microsoft.com/office/drawing/2014/main" id="{79815B92-ECE0-A773-1D25-9801123C6F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3119694"/>
              </p:ext>
            </p:extLst>
          </p:nvPr>
        </p:nvGraphicFramePr>
        <p:xfrm>
          <a:off x="200472" y="869527"/>
          <a:ext cx="9360003" cy="5425284"/>
        </p:xfrm>
        <a:graphic>
          <a:graphicData uri="http://schemas.openxmlformats.org/drawingml/2006/table">
            <a:tbl>
              <a:tblPr/>
              <a:tblGrid>
                <a:gridCol w="1944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19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19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19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6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Position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/Должность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+mn-cs"/>
                        </a:rPr>
                        <a:t>General Director/</a:t>
                      </a: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+mn-cs"/>
                        </a:rPr>
                        <a:t>Директор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+mn-cs"/>
                        </a:rPr>
                        <a:t>Head of Sales/</a:t>
                      </a: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+mn-cs"/>
                        </a:rPr>
                        <a:t>РОП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+mn-cs"/>
                        </a:rPr>
                        <a:t>Head of Service/</a:t>
                      </a:r>
                      <a:r>
                        <a:rPr kumimoji="0" lang="ru-RU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+mn-cs"/>
                        </a:rPr>
                        <a:t>РОС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70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Name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/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Имя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663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Birthday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/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Дата рождения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82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Education/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Образование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5472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Experience/</a:t>
                      </a: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Опыт работы 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ru-RU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85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Photo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/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Фото</a:t>
                      </a: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Photo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Photo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Photo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2889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36E9F9A3-0856-45DF-6153-16889F7858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BDB6B56-EEFC-B1F0-1D33-222ECC6A0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4A6263D-D342-D98C-F92C-5AFE6C819D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240" y="26853"/>
            <a:ext cx="2680809" cy="80371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49FD29-C9EF-E275-A2CE-1FFC51B26C2A}"/>
              </a:ext>
            </a:extLst>
          </p:cNvPr>
          <p:cNvSpPr txBox="1">
            <a:spLocks/>
          </p:cNvSpPr>
          <p:nvPr/>
        </p:nvSpPr>
        <p:spPr>
          <a:xfrm>
            <a:off x="1136576" y="1022613"/>
            <a:ext cx="7632848" cy="418059"/>
          </a:xfrm>
          <a:prstGeom prst="rect">
            <a:avLst/>
          </a:prstGeom>
        </p:spPr>
        <p:txBody>
          <a:bodyPr vert="horz" lIns="91429" tIns="45715" rIns="91429" bIns="45715" rtlCol="0" anchor="ctr">
            <a:normAutofit fontScale="82500" lnSpcReduction="10000"/>
          </a:bodyPr>
          <a:lstStyle>
            <a:lvl1pPr algn="l" defTabSz="914296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HAKHyundai Sans Head Office Lig" panose="020B0404040000000000" pitchFamily="34" charset="0"/>
                <a:ea typeface="Hyundai Sans Head Medium" pitchFamily="34" charset="0"/>
                <a:cs typeface="+mj-cs"/>
              </a:defRPr>
            </a:lvl1pPr>
          </a:lstStyle>
          <a:p>
            <a:r>
              <a:rPr lang="ru-RU" sz="2400" b="1" i="1" dirty="0" err="1"/>
              <a:t>Organizational</a:t>
            </a:r>
            <a:r>
              <a:rPr lang="ru-RU" sz="2400" b="1" i="1" dirty="0"/>
              <a:t> </a:t>
            </a:r>
            <a:r>
              <a:rPr lang="ru-RU" sz="2400" b="1" i="1" dirty="0" err="1"/>
              <a:t>structure</a:t>
            </a:r>
            <a:r>
              <a:rPr lang="en-US" sz="2400" b="1" i="1" dirty="0"/>
              <a:t>/</a:t>
            </a:r>
            <a:r>
              <a:rPr lang="ru-RU" sz="2400" b="1" i="1" dirty="0"/>
              <a:t>Организационная структура компании</a:t>
            </a:r>
            <a:endParaRPr lang="en-US" b="1" i="1" dirty="0"/>
          </a:p>
        </p:txBody>
      </p:sp>
      <p:pic>
        <p:nvPicPr>
          <p:cNvPr id="3" name="Picture 2" descr="http://www.bankreferatov.ru/Images/48/C325729F00717F7B43257B0B0009CE48/%D0%A3%D1%87%D0%B5%D1%82%20%D1%82%D1%80%D1%83%D0%B4%D0%B0%20%D0%B8%20%D0%B7%D0%B0%D1%80%D0%B0%D0%B1%D0%BE%D1%82%D0%BD%D0%BE%D0%B9%20%D0%BF%D0%BB%D0%B0%D1%82%D1%8B%20%D0%BD%D0%B0%20%D0%9E%D0%9E%D0%9E%20%D0%90%D0%B2%D1%82%D0%BE%D0%BC%D0%BE%D0%B1%D0%B8%D0%BB%D0%B8%20%D0%91%D0%B0%D0%B2%D0%B0%D1%80%D0%B8%D0%B8.doc/img1.gif">
            <a:extLst>
              <a:ext uri="{FF2B5EF4-FFF2-40B4-BE49-F238E27FC236}">
                <a16:creationId xmlns:a16="http://schemas.microsoft.com/office/drawing/2014/main" id="{6E375297-1967-6868-BF35-800B5C2208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" t="901"/>
          <a:stretch/>
        </p:blipFill>
        <p:spPr bwMode="auto">
          <a:xfrm>
            <a:off x="824446" y="1632714"/>
            <a:ext cx="8257108" cy="4406123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2260D014-AFED-C94F-587B-6BA68FE2DB54}"/>
              </a:ext>
            </a:extLst>
          </p:cNvPr>
          <p:cNvSpPr/>
          <p:nvPr/>
        </p:nvSpPr>
        <p:spPr>
          <a:xfrm rot="20057490">
            <a:off x="6409267" y="2263478"/>
            <a:ext cx="2524106" cy="65023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2C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HAKHyundai Sans Head Office Lig" panose="020B0404040000000000" pitchFamily="34" charset="0"/>
                <a:ea typeface="Hyundai Sans Text" pitchFamily="34" charset="0"/>
              </a:rPr>
              <a:t>Пример</a:t>
            </a:r>
          </a:p>
        </p:txBody>
      </p:sp>
    </p:spTree>
    <p:extLst>
      <p:ext uri="{BB962C8B-B14F-4D97-AF65-F5344CB8AC3E}">
        <p14:creationId xmlns:p14="http://schemas.microsoft.com/office/powerpoint/2010/main" val="157887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036410D4-B211-F0A0-80F9-1C92119BB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9972751-46CA-FC57-0104-7D8683C93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BD6B2FB-951D-6D34-CECB-2FD0F00790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240" y="26853"/>
            <a:ext cx="2680809" cy="80371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39E3B7-C4C6-38CB-F178-7148C4B562A2}"/>
              </a:ext>
            </a:extLst>
          </p:cNvPr>
          <p:cNvSpPr txBox="1">
            <a:spLocks/>
          </p:cNvSpPr>
          <p:nvPr/>
        </p:nvSpPr>
        <p:spPr>
          <a:xfrm>
            <a:off x="328597" y="355509"/>
            <a:ext cx="9149426" cy="418059"/>
          </a:xfrm>
          <a:prstGeom prst="rect">
            <a:avLst/>
          </a:prstGeom>
        </p:spPr>
        <p:txBody>
          <a:bodyPr vert="horz" lIns="91429" tIns="45715" rIns="91429" bIns="45715" rtlCol="0" anchor="ctr">
            <a:normAutofit fontScale="90000" lnSpcReduction="10000"/>
          </a:bodyPr>
          <a:lstStyle>
            <a:lvl1pPr algn="l" defTabSz="914296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HAKHyundai Sans Head Office Lig" panose="020B0404040000000000" pitchFamily="34" charset="0"/>
                <a:ea typeface="Hyundai Sans Head Medium" pitchFamily="34" charset="0"/>
                <a:cs typeface="+mj-cs"/>
              </a:defRPr>
            </a:lvl1pPr>
          </a:lstStyle>
          <a:p>
            <a:r>
              <a:rPr lang="ru-RU" sz="2400" b="1" i="1" dirty="0"/>
              <a:t>Business </a:t>
            </a:r>
            <a:r>
              <a:rPr lang="ru-RU" sz="2400" b="1" i="1" dirty="0" err="1"/>
              <a:t>profile</a:t>
            </a:r>
            <a:r>
              <a:rPr lang="ru-RU" sz="2400" b="1" i="1" dirty="0"/>
              <a:t> / Данные по существующему бизнесу</a:t>
            </a:r>
            <a:endParaRPr lang="en-US" b="1" i="1" dirty="0"/>
          </a:p>
        </p:txBody>
      </p:sp>
      <p:graphicFrame>
        <p:nvGraphicFramePr>
          <p:cNvPr id="3" name="Group 106">
            <a:extLst>
              <a:ext uri="{FF2B5EF4-FFF2-40B4-BE49-F238E27FC236}">
                <a16:creationId xmlns:a16="http://schemas.microsoft.com/office/drawing/2014/main" id="{1F7B10BF-C2AF-0DC8-6719-A19296C663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0841598"/>
              </p:ext>
            </p:extLst>
          </p:nvPr>
        </p:nvGraphicFramePr>
        <p:xfrm>
          <a:off x="273000" y="857425"/>
          <a:ext cx="9360000" cy="5486434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</a:tblPr>
              <a:tblGrid>
                <a:gridCol w="22789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0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02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02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02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37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Brands in portfolio</a:t>
                      </a:r>
                      <a:r>
                        <a:rPr kumimoji="0" lang="ru-RU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kumimoji="0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</a:t>
                      </a:r>
                      <a:r>
                        <a:rPr kumimoji="0" lang="ru-RU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Бренды в портфолио кандидата</a:t>
                      </a:r>
                      <a:endParaRPr kumimoji="0" lang="ko-K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200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Brand Name 1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Brand Name 2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Brand Name 3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Brand Name 4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4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Start of Business</a:t>
                      </a:r>
                      <a:r>
                        <a:rPr kumimoji="0" lang="ru-RU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kumimoji="0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</a:t>
                      </a: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endParaRPr kumimoji="0" lang="ru-RU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Начало деятельности</a:t>
                      </a:r>
                      <a:endParaRPr kumimoji="0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2000" marR="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ДД/ММ/ГГГГ</a:t>
                      </a:r>
                      <a:endParaRPr kumimoji="0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ДД/ММ/ГГГГ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ДД/ММ/ГГГГ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ДД/ММ/ГГГГ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Size showroom and W.S</a:t>
                      </a:r>
                      <a:r>
                        <a:rPr kumimoji="0" lang="ru-RU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kumimoji="0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</a:t>
                      </a:r>
                      <a:r>
                        <a:rPr kumimoji="0" lang="ru-RU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kumimoji="0" lang="ru-RU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Площадь Шоу-рума </a:t>
                      </a:r>
                      <a:r>
                        <a:rPr kumimoji="0" lang="ru-RU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</a:t>
                      </a:r>
                      <a:r>
                        <a:rPr kumimoji="0" lang="ru-RU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сервиса</a:t>
                      </a:r>
                      <a:endParaRPr kumimoji="0" lang="ko-K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2000" marR="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___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㎡/</a:t>
                      </a:r>
                      <a:r>
                        <a:rPr kumimoji="0" lang="ru-RU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___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㎡</a:t>
                      </a: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___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㎡/</a:t>
                      </a:r>
                      <a:r>
                        <a:rPr kumimoji="0" lang="ru-RU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___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㎡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___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㎡/</a:t>
                      </a:r>
                      <a:r>
                        <a:rPr kumimoji="0" lang="ru-RU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___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㎡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___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㎡/</a:t>
                      </a:r>
                      <a:r>
                        <a:rPr kumimoji="0" lang="ru-RU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___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㎡</a:t>
                      </a: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Type of Dealership</a:t>
                      </a:r>
                      <a:r>
                        <a:rPr kumimoji="0" lang="ru-RU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kumimoji="0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</a:t>
                      </a:r>
                      <a:r>
                        <a:rPr kumimoji="0" lang="ru-RU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Тип дилерского центра</a:t>
                      </a:r>
                      <a:endParaRPr kumimoji="0" lang="ko-K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2000" marR="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Mono/</a:t>
                      </a:r>
                      <a:r>
                        <a:rPr kumimoji="0" lang="en-US" altLang="ko-KR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Multy</a:t>
                      </a: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</a:t>
                      </a:r>
                      <a:r>
                        <a:rPr kumimoji="0" lang="ru-RU" altLang="ko-KR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Отдельностоящий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</a:t>
                      </a:r>
                      <a:r>
                        <a:rPr kumimoji="0" lang="ru-RU" altLang="ko-KR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Мультибренд</a:t>
                      </a:r>
                      <a:endParaRPr kumimoji="0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Mono/</a:t>
                      </a:r>
                      <a:r>
                        <a:rPr kumimoji="0" lang="en-US" altLang="ko-KR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Multy</a:t>
                      </a: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</a:t>
                      </a:r>
                      <a:r>
                        <a:rPr kumimoji="0" lang="ru-RU" altLang="ko-KR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Отдельностоящий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</a:t>
                      </a:r>
                      <a:r>
                        <a:rPr kumimoji="0" lang="ru-RU" altLang="ko-KR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Мультибренд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Mono/</a:t>
                      </a:r>
                      <a:r>
                        <a:rPr kumimoji="0" lang="en-US" altLang="ko-KR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Multy</a:t>
                      </a: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</a:t>
                      </a:r>
                      <a:r>
                        <a:rPr kumimoji="0" lang="ru-RU" altLang="ko-KR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Отдельностоящий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</a:t>
                      </a:r>
                      <a:r>
                        <a:rPr kumimoji="0" lang="ru-RU" altLang="ko-KR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Мультибренд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Mono/</a:t>
                      </a:r>
                      <a:r>
                        <a:rPr kumimoji="0" lang="en-US" altLang="ko-KR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Multy</a:t>
                      </a:r>
                      <a:r>
                        <a:rPr kumimoji="0" lang="en-US" altLang="ko-K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</a:t>
                      </a:r>
                      <a:r>
                        <a:rPr kumimoji="0" lang="ru-RU" altLang="ko-KR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Отдельностоящий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</a:t>
                      </a:r>
                      <a:r>
                        <a:rPr kumimoji="0" lang="ru-RU" altLang="ko-KR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Мультибренд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.</a:t>
                      </a: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1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Sales 20</a:t>
                      </a:r>
                      <a:r>
                        <a:rPr kumimoji="0" lang="ru-RU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  <a:r>
                        <a:rPr kumimoji="0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  <a:r>
                        <a:rPr kumimoji="0" lang="ru-RU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kumimoji="0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</a:t>
                      </a:r>
                      <a:r>
                        <a:rPr kumimoji="0" lang="ru-RU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Продажи </a:t>
                      </a: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</a:t>
                      </a:r>
                      <a:r>
                        <a:rPr kumimoji="0" lang="ru-RU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22, </a:t>
                      </a:r>
                      <a:r>
                        <a:rPr kumimoji="0" lang="ru-RU" altLang="ko-KR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шт</a:t>
                      </a:r>
                      <a:endParaRPr kumimoji="0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2000" marR="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71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Sales 20</a:t>
                      </a:r>
                      <a:r>
                        <a:rPr kumimoji="0" lang="ru-RU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  <a:r>
                        <a:rPr kumimoji="0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3</a:t>
                      </a:r>
                      <a:r>
                        <a:rPr kumimoji="0" lang="ru-RU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kumimoji="0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</a:t>
                      </a: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kumimoji="0" lang="ru-RU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Продажи </a:t>
                      </a: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</a:t>
                      </a:r>
                      <a:r>
                        <a:rPr kumimoji="0" lang="ru-RU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23</a:t>
                      </a: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, </a:t>
                      </a:r>
                      <a:r>
                        <a:rPr kumimoji="0" lang="ru-RU" altLang="ko-KR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шт</a:t>
                      </a:r>
                      <a:endParaRPr kumimoji="0" lang="ko-K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2000" marR="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71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Sales 20</a:t>
                      </a:r>
                      <a:r>
                        <a:rPr kumimoji="0" lang="ru-RU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</a:t>
                      </a:r>
                      <a:r>
                        <a:rPr kumimoji="0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4</a:t>
                      </a:r>
                      <a:r>
                        <a:rPr kumimoji="0" lang="ru-RU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kumimoji="0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</a:t>
                      </a: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kumimoji="0" lang="ru-RU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Продажи </a:t>
                      </a: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</a:t>
                      </a:r>
                      <a:r>
                        <a:rPr kumimoji="0" lang="ru-RU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24</a:t>
                      </a: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, </a:t>
                      </a:r>
                      <a:r>
                        <a:rPr kumimoji="0" lang="ru-RU" altLang="ko-KR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шт</a:t>
                      </a:r>
                      <a:endParaRPr kumimoji="0" lang="ko-K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2000" marR="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71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Sales 2025</a:t>
                      </a:r>
                      <a:r>
                        <a:rPr kumimoji="0" lang="ru-RU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kumimoji="0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</a:t>
                      </a: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kumimoji="0" lang="ru-RU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Продажи </a:t>
                      </a: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20</a:t>
                      </a:r>
                      <a:r>
                        <a:rPr kumimoji="0" lang="ru-RU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25</a:t>
                      </a:r>
                      <a:r>
                        <a:rPr kumimoji="0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, </a:t>
                      </a:r>
                      <a:r>
                        <a:rPr kumimoji="0" lang="ru-RU" altLang="ko-KR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шт</a:t>
                      </a:r>
                      <a:endParaRPr kumimoji="0" lang="ko-K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2000" marR="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9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Employees </a:t>
                      </a:r>
                      <a:r>
                        <a:rPr kumimoji="0" lang="en-US" altLang="ko-KR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qty</a:t>
                      </a:r>
                      <a:r>
                        <a:rPr kumimoji="0" lang="ru-RU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kumimoji="0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Кол-во сотрудников</a:t>
                      </a:r>
                      <a:endParaRPr kumimoji="0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2000" marR="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199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Employees  turnover ratio</a:t>
                      </a:r>
                      <a:r>
                        <a:rPr kumimoji="0" lang="en-US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kumimoji="0" lang="en-US" altLang="ko-KR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</a:t>
                      </a:r>
                      <a:r>
                        <a:rPr kumimoji="0" lang="ru-RU" altLang="ko-KR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altLang="ko-KR" sz="105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Коэф</a:t>
                      </a:r>
                      <a:r>
                        <a:rPr kumimoji="0" lang="ru-RU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-т текучести кадров </a:t>
                      </a:r>
                      <a:r>
                        <a:rPr kumimoji="0" lang="ru-RU" altLang="ko-KR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(%)</a:t>
                      </a:r>
                      <a:endParaRPr kumimoji="0" lang="en-US" altLang="ko-KR" sz="105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2000" marR="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199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Investment obligations</a:t>
                      </a:r>
                      <a:r>
                        <a:rPr kumimoji="0" lang="ru-RU" altLang="ko-KR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</a:t>
                      </a:r>
                      <a:r>
                        <a:rPr kumimoji="0" lang="en-US" altLang="ko-KR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</a:t>
                      </a:r>
                      <a:r>
                        <a:rPr kumimoji="0" lang="ru-RU" altLang="ko-K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Наличие инвестиционных обязательств</a:t>
                      </a:r>
                      <a:endParaRPr kumimoji="0" lang="en-US" altLang="ko-KR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2000" marR="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(</a:t>
                      </a:r>
                      <a:r>
                        <a:rPr kumimoji="0" lang="ru-RU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да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 </a:t>
                      </a:r>
                      <a:r>
                        <a:rPr kumimoji="0" lang="ru-RU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нет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)</a:t>
                      </a: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(</a:t>
                      </a:r>
                      <a:r>
                        <a:rPr kumimoji="0" lang="ru-RU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да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 </a:t>
                      </a:r>
                      <a:r>
                        <a:rPr kumimoji="0" lang="ru-RU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нет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)</a:t>
                      </a: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(</a:t>
                      </a:r>
                      <a:r>
                        <a:rPr kumimoji="0" lang="ru-RU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да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 </a:t>
                      </a:r>
                      <a:r>
                        <a:rPr kumimoji="0" lang="ru-RU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нет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)</a:t>
                      </a: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(</a:t>
                      </a:r>
                      <a:r>
                        <a:rPr kumimoji="0" lang="ru-RU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да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/ </a:t>
                      </a:r>
                      <a:r>
                        <a:rPr kumimoji="0" lang="ru-RU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нет</a:t>
                      </a:r>
                      <a:r>
                        <a:rPr kumimoji="0" lang="en-US" altLang="ko-KR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)</a:t>
                      </a: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197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Photo</a:t>
                      </a:r>
                      <a:r>
                        <a:rPr kumimoji="0" lang="ru-RU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/</a:t>
                      </a:r>
                      <a:r>
                        <a:rPr kumimoji="0" lang="ru-RU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Фото</a:t>
                      </a:r>
                      <a:endParaRPr kumimoji="0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7200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altLang="ko-KR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9060" marR="99060" marT="0" marB="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3997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1F5A2940-B42D-DE0B-F080-EA4F8C9C5E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99A5085-17C0-61F7-B77E-A8DB54823F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5E73752-8C1E-E40B-A2D7-6203256B39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240" y="26853"/>
            <a:ext cx="2680809" cy="803719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4A555DC-AD98-B202-F1FA-4F4221F64970}"/>
              </a:ext>
            </a:extLst>
          </p:cNvPr>
          <p:cNvSpPr txBox="1">
            <a:spLocks/>
          </p:cNvSpPr>
          <p:nvPr/>
        </p:nvSpPr>
        <p:spPr>
          <a:xfrm>
            <a:off x="111951" y="571312"/>
            <a:ext cx="9149426" cy="418059"/>
          </a:xfrm>
          <a:prstGeom prst="rect">
            <a:avLst/>
          </a:prstGeom>
        </p:spPr>
        <p:txBody>
          <a:bodyPr vert="horz" lIns="91429" tIns="45715" rIns="91429" bIns="45715" rtlCol="0" anchor="ctr">
            <a:normAutofit fontScale="90000" lnSpcReduction="10000"/>
          </a:bodyPr>
          <a:lstStyle>
            <a:lvl1pPr algn="l" defTabSz="914296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HAKHyundai Sans Head Office Lig" panose="020B0404040000000000" pitchFamily="34" charset="0"/>
                <a:ea typeface="Hyundai Sans Head Medium" pitchFamily="34" charset="0"/>
                <a:cs typeface="+mj-cs"/>
              </a:defRPr>
            </a:lvl1pPr>
          </a:lstStyle>
          <a:p>
            <a:r>
              <a:rPr lang="ru-RU" sz="2400" b="1" i="1" dirty="0"/>
              <a:t>Business </a:t>
            </a:r>
            <a:r>
              <a:rPr lang="ru-RU" sz="2400" b="1" i="1" dirty="0" err="1"/>
              <a:t>plan</a:t>
            </a:r>
            <a:r>
              <a:rPr lang="ru-RU" sz="2400" b="1" i="1" dirty="0"/>
              <a:t> (New </a:t>
            </a:r>
            <a:r>
              <a:rPr lang="ru-RU" sz="2400" b="1" i="1" dirty="0" err="1"/>
              <a:t>cars</a:t>
            </a:r>
            <a:r>
              <a:rPr lang="ru-RU" sz="2400" b="1" i="1" dirty="0"/>
              <a:t> </a:t>
            </a:r>
            <a:r>
              <a:rPr lang="ru-RU" sz="2400" b="1" i="1" dirty="0" err="1"/>
              <a:t>sales</a:t>
            </a:r>
            <a:r>
              <a:rPr lang="ru-RU" sz="2400" b="1" i="1" dirty="0"/>
              <a:t>)/Бизнес план (продажи новых а/м)</a:t>
            </a:r>
            <a:endParaRPr lang="en-US" b="1" i="1" dirty="0"/>
          </a:p>
        </p:txBody>
      </p:sp>
      <p:graphicFrame>
        <p:nvGraphicFramePr>
          <p:cNvPr id="5" name="Group 81">
            <a:extLst>
              <a:ext uri="{FF2B5EF4-FFF2-40B4-BE49-F238E27FC236}">
                <a16:creationId xmlns:a16="http://schemas.microsoft.com/office/drawing/2014/main" id="{82328022-88C4-A478-4489-BAFFAEF07F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9146995"/>
              </p:ext>
            </p:extLst>
          </p:nvPr>
        </p:nvGraphicFramePr>
        <p:xfrm>
          <a:off x="242540" y="2853080"/>
          <a:ext cx="9360003" cy="1151841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</a:tblPr>
              <a:tblGrid>
                <a:gridCol w="2952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11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8934"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OMODA&amp;JAECOO New Cars Sales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in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City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/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 Продажи новых автомобилей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 OMODA&amp;JAECOO 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в городе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40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Period /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Период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2025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2026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(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Forecast/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Прогноз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)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2027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(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Forecast/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Прогноз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)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20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2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8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(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Forecast/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Прогноз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)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04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O&amp;J Sales /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Продажи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O&amp;J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+mn-cs"/>
                        </a:rPr>
                        <a:t>Шт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+mn-cs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+mn-cs"/>
                        </a:rPr>
                        <a:t>Шт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+mn-cs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+mn-cs"/>
                        </a:rPr>
                        <a:t>Шт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+mn-cs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+mn-cs"/>
                        </a:rPr>
                        <a:t>Шт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+mn-cs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04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Market Share /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Доля рынка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O&amp;J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+mn-cs"/>
                        </a:rPr>
                        <a:t>%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+mn-cs"/>
                        </a:rPr>
                        <a:t>%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+mn-cs"/>
                        </a:rPr>
                        <a:t>%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+mn-cs"/>
                        </a:rPr>
                        <a:t>%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Group 216">
            <a:extLst>
              <a:ext uri="{FF2B5EF4-FFF2-40B4-BE49-F238E27FC236}">
                <a16:creationId xmlns:a16="http://schemas.microsoft.com/office/drawing/2014/main" id="{3E259098-C849-C447-76FB-61E0994CC4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7720281"/>
              </p:ext>
            </p:extLst>
          </p:nvPr>
        </p:nvGraphicFramePr>
        <p:xfrm>
          <a:off x="242541" y="4333524"/>
          <a:ext cx="9360002" cy="2103120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</a:tblPr>
              <a:tblGrid>
                <a:gridCol w="234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5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99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99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99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799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799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33732">
                <a:tc gridSpan="7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Прогноз продаж новых автомобилей 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OMODA&amp;JAECOO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Modern H Medium" pitchFamily="34" charset="-128"/>
                        <a:ea typeface="Modern H Medium" pitchFamily="34" charset="-128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28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yundai Sans Text" pitchFamily="34" charset="0"/>
                        <a:ea typeface="Modern H Medium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42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732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Period /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Период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dern H Medium" pitchFamily="34" charset="-128"/>
                        <a:ea typeface="Modern H Medium" pitchFamily="34" charset="-128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20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26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2027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2028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202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9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20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30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359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Total/</a:t>
                      </a: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Всего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dern H Medium" pitchFamily="34" charset="-128"/>
                        <a:ea typeface="Modern H Medium" pitchFamily="34" charset="-128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37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OMODA C5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37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OMODA C7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37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JAECOO J5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37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JAECOO j7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7" name="Group 81">
            <a:extLst>
              <a:ext uri="{FF2B5EF4-FFF2-40B4-BE49-F238E27FC236}">
                <a16:creationId xmlns:a16="http://schemas.microsoft.com/office/drawing/2014/main" id="{0CDC7916-5521-1875-ADA6-CBBA3DAE07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7634846"/>
              </p:ext>
            </p:extLst>
          </p:nvPr>
        </p:nvGraphicFramePr>
        <p:xfrm>
          <a:off x="242541" y="1122397"/>
          <a:ext cx="9360003" cy="1402078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</a:tblPr>
              <a:tblGrid>
                <a:gridCol w="20236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92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96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53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75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853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4923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34595">
                <a:tc gridSpan="7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Investments returning plan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/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 План окупаемости проекта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6B4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6B4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36B4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83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Investments</a:t>
                      </a: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/инвестиции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+mn-cs"/>
                        </a:rPr>
                        <a:t>Indicator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  <a:cs typeface="+mn-cs"/>
                      </a:endParaRPr>
                    </a:p>
                  </a:txBody>
                  <a:tcPr marL="629" marR="629" marT="629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+mn-cs"/>
                        </a:rPr>
                        <a:t>202</a:t>
                      </a: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+mn-cs"/>
                        </a:rPr>
                        <a:t>6</a:t>
                      </a:r>
                    </a:p>
                  </a:txBody>
                  <a:tcPr marL="629" marR="629" marT="629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+mn-cs"/>
                        </a:rPr>
                        <a:t>202</a:t>
                      </a: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+mn-cs"/>
                        </a:rPr>
                        <a:t>7</a:t>
                      </a:r>
                    </a:p>
                  </a:txBody>
                  <a:tcPr marL="629" marR="629" marT="629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+mn-cs"/>
                        </a:rPr>
                        <a:t>202</a:t>
                      </a: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+mn-cs"/>
                        </a:rPr>
                        <a:t>8</a:t>
                      </a:r>
                    </a:p>
                  </a:txBody>
                  <a:tcPr marL="629" marR="629" marT="629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+mn-cs"/>
                        </a:rPr>
                        <a:t>202</a:t>
                      </a: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+mn-cs"/>
                        </a:rPr>
                        <a:t>9</a:t>
                      </a:r>
                    </a:p>
                  </a:txBody>
                  <a:tcPr marL="629" marR="629" marT="629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+mn-cs"/>
                        </a:rPr>
                        <a:t>20</a:t>
                      </a: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  <a:cs typeface="+mn-cs"/>
                        </a:rPr>
                        <a:t>30</a:t>
                      </a:r>
                    </a:p>
                  </a:txBody>
                  <a:tcPr marL="629" marR="629" marT="629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4380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lang="en-US" sz="1200" dirty="0">
                          <a:effectLst/>
                          <a:latin typeface="HAK Hyundai Sans Text Office Re" panose="020B0504040000000000" pitchFamily="34" charset="0"/>
                        </a:rPr>
                        <a:t>Building purchase XX </a:t>
                      </a:r>
                      <a:r>
                        <a:rPr lang="en-US" sz="1200" dirty="0" err="1">
                          <a:effectLst/>
                        </a:rPr>
                        <a:t>mln</a:t>
                      </a:r>
                      <a:r>
                        <a:rPr lang="en-US" sz="1200" dirty="0">
                          <a:effectLst/>
                        </a:rPr>
                        <a:t> KZT +   reconstruction XX </a:t>
                      </a:r>
                      <a:r>
                        <a:rPr lang="en-US" sz="1200" dirty="0" err="1">
                          <a:effectLst/>
                        </a:rPr>
                        <a:t>mln</a:t>
                      </a:r>
                      <a:r>
                        <a:rPr lang="en-US" sz="1200" dirty="0">
                          <a:effectLst/>
                        </a:rPr>
                        <a:t> KZT</a:t>
                      </a:r>
                      <a:r>
                        <a:rPr lang="ru-RU" sz="1200" dirty="0">
                          <a:effectLst/>
                        </a:rPr>
                        <a:t> *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HAK Hyundai Sans Text Office Re" panose="020B0504040000000000" pitchFamily="34" charset="0"/>
                        </a:rPr>
                        <a:t>Net </a:t>
                      </a:r>
                      <a:r>
                        <a:rPr lang="en-US" sz="1100" dirty="0">
                          <a:effectLst/>
                        </a:rPr>
                        <a:t>profit/</a:t>
                      </a:r>
                      <a:r>
                        <a:rPr lang="ru-RU" sz="1100" dirty="0">
                          <a:effectLst/>
                        </a:rPr>
                        <a:t>Чистая прибыль,</a:t>
                      </a:r>
                      <a:r>
                        <a:rPr lang="ru-RU" sz="1100" baseline="0" dirty="0">
                          <a:effectLst/>
                        </a:rPr>
                        <a:t> год</a:t>
                      </a:r>
                      <a:endParaRPr lang="ru-RU" sz="1100" dirty="0">
                        <a:effectLst/>
                        <a:latin typeface="HAK Hyundai Sans Text Office Re" panose="020B0504040000000000" pitchFamily="34" charset="0"/>
                        <a:ea typeface="HAK Hyundai Sans Text Office Re" panose="020B050404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" marR="629" marT="629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HAK Hyundai Sans Text Office Re" panose="020B0504040000000000" pitchFamily="34" charset="0"/>
                        <a:ea typeface="HAK Hyundai Sans Text Office Re" panose="020B050404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31" marR="9431" marT="9431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HAK Hyundai Sans Text Office Re" panose="020B0504040000000000" pitchFamily="34" charset="0"/>
                        <a:ea typeface="HAK Hyundai Sans Text Office Re" panose="020B050404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31" marR="9431" marT="9431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HAK Hyundai Sans Text Office Re" panose="020B0504040000000000" pitchFamily="34" charset="0"/>
                        <a:ea typeface="HAK Hyundai Sans Text Office Re" panose="020B050404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31" marR="9431" marT="9431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HAK Hyundai Sans Text Office Re" panose="020B0504040000000000" pitchFamily="34" charset="0"/>
                        <a:ea typeface="HAK Hyundai Sans Text Office Re" panose="020B050404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31" marR="9431" marT="9431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HAK Hyundai Sans Text Office Re" panose="020B0504040000000000" pitchFamily="34" charset="0"/>
                        <a:ea typeface="HAK Hyundai Sans Text Office Re" panose="020B050404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31" marR="9431" marT="9431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270"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DCD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HAK Hyundai Sans Text Office Re" panose="020B0504040000000000" pitchFamily="34" charset="0"/>
                        </a:rPr>
                        <a:t>Cash </a:t>
                      </a:r>
                      <a:r>
                        <a:rPr lang="en-US" sz="1100" dirty="0">
                          <a:effectLst/>
                        </a:rPr>
                        <a:t>flow</a:t>
                      </a:r>
                      <a:r>
                        <a:rPr lang="ru-RU" sz="1100" dirty="0">
                          <a:effectLst/>
                        </a:rPr>
                        <a:t>/Общая</a:t>
                      </a:r>
                      <a:r>
                        <a:rPr lang="ru-RU" sz="1100" baseline="0" dirty="0">
                          <a:effectLst/>
                        </a:rPr>
                        <a:t> прибыль по проекту накопительным итогом</a:t>
                      </a:r>
                      <a:endParaRPr lang="ru-RU" sz="1100" dirty="0">
                        <a:effectLst/>
                        <a:latin typeface="HAK Hyundai Sans Text Office Re" panose="020B0504040000000000" pitchFamily="34" charset="0"/>
                        <a:ea typeface="HAK Hyundai Sans Text Office Re" panose="020B050404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9" marR="629" marT="629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HAK Hyundai Sans Text Office Re" panose="020B0504040000000000" pitchFamily="34" charset="0"/>
                        <a:ea typeface="HAK Hyundai Sans Text Office Re" panose="020B050404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31" marR="9431" marT="9431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HAK Hyundai Sans Text Office Re" panose="020B0504040000000000" pitchFamily="34" charset="0"/>
                        <a:ea typeface="HAK Hyundai Sans Text Office Re" panose="020B050404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31" marR="9431" marT="9431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HAK Hyundai Sans Text Office Re" panose="020B0504040000000000" pitchFamily="34" charset="0"/>
                        <a:ea typeface="HAK Hyundai Sans Text Office Re" panose="020B050404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31" marR="9431" marT="9431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HAK Hyundai Sans Text Office Re" panose="020B0504040000000000" pitchFamily="34" charset="0"/>
                        <a:ea typeface="HAK Hyundai Sans Text Office Re" panose="020B050404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31" marR="9431" marT="9431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HAK Hyundai Sans Text Office Re" panose="020B0504040000000000" pitchFamily="34" charset="0"/>
                        <a:ea typeface="HAK Hyundai Sans Text Office Re" panose="020B050404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 marL="9431" marR="9431" marT="9431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8572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602E5367-110C-96F5-1806-2624520632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4D50264-9A49-AE42-3E81-935CDD07F0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1B71681-287B-0C70-7E59-C27B8552F0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240" y="26853"/>
            <a:ext cx="2680809" cy="80371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A05F25-B3FE-D57A-A100-91F5F0CE6DC9}"/>
              </a:ext>
            </a:extLst>
          </p:cNvPr>
          <p:cNvSpPr txBox="1">
            <a:spLocks/>
          </p:cNvSpPr>
          <p:nvPr/>
        </p:nvSpPr>
        <p:spPr>
          <a:xfrm>
            <a:off x="328597" y="548680"/>
            <a:ext cx="9149426" cy="418059"/>
          </a:xfrm>
          <a:prstGeom prst="rect">
            <a:avLst/>
          </a:prstGeom>
        </p:spPr>
        <p:txBody>
          <a:bodyPr vert="horz" lIns="91429" tIns="45715" rIns="91429" bIns="45715" rtlCol="0" anchor="ctr">
            <a:normAutofit fontScale="90000" lnSpcReduction="10000"/>
          </a:bodyPr>
          <a:lstStyle>
            <a:lvl1pPr algn="l" defTabSz="914296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HAKHyundai Sans Head Office Lig" panose="020B0404040000000000" pitchFamily="34" charset="0"/>
                <a:ea typeface="Hyundai Sans Head Medium" pitchFamily="34" charset="0"/>
                <a:cs typeface="+mj-cs"/>
              </a:defRPr>
            </a:lvl1pPr>
          </a:lstStyle>
          <a:p>
            <a:r>
              <a:rPr lang="ru-RU" sz="2400" b="1" i="1" dirty="0"/>
              <a:t>B</a:t>
            </a:r>
            <a:r>
              <a:rPr lang="en-US" sz="2400" b="1" i="1" dirty="0"/>
              <a:t>P</a:t>
            </a:r>
            <a:r>
              <a:rPr lang="ru-RU" sz="2400" b="1" i="1" dirty="0"/>
              <a:t> </a:t>
            </a:r>
            <a:r>
              <a:rPr lang="ru-RU" sz="2400" b="1" i="1" dirty="0" err="1"/>
              <a:t>After</a:t>
            </a:r>
            <a:r>
              <a:rPr lang="ru-RU" sz="2400" b="1" i="1" dirty="0"/>
              <a:t> Sales / Бизнес план (послепродажное обслуживание)</a:t>
            </a:r>
            <a:endParaRPr lang="en-US" b="1" i="1" dirty="0"/>
          </a:p>
        </p:txBody>
      </p:sp>
      <p:graphicFrame>
        <p:nvGraphicFramePr>
          <p:cNvPr id="3" name="Group 3">
            <a:extLst>
              <a:ext uri="{FF2B5EF4-FFF2-40B4-BE49-F238E27FC236}">
                <a16:creationId xmlns:a16="http://schemas.microsoft.com/office/drawing/2014/main" id="{29CDEF9B-0B33-2EB8-803A-CD94515C77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3404781"/>
              </p:ext>
            </p:extLst>
          </p:nvPr>
        </p:nvGraphicFramePr>
        <p:xfrm>
          <a:off x="273000" y="1124744"/>
          <a:ext cx="9360000" cy="2253903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</a:tblPr>
              <a:tblGrid>
                <a:gridCol w="27673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81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81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81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81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9847"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Spare parts&amp; accessories Sales forecast/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Прогноз продаж запасных частей / аксессуаров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02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Period / 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Период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2025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2026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2027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2028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02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Total (KZT)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/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Всего (</a:t>
                      </a:r>
                      <a:r>
                        <a:rPr kumimoji="0" lang="ru-RU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тг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)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 *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02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Spare</a:t>
                      </a: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parts (KZT)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/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З/Ч (</a:t>
                      </a:r>
                      <a:r>
                        <a:rPr kumimoji="0" lang="ru-RU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тг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)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 *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568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Accessories (KZT)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/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Аксессуары (</a:t>
                      </a:r>
                      <a:r>
                        <a:rPr kumimoji="0" lang="ru-RU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тг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)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 *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DDA154F-7221-4CC5-F237-04F8733CB387}"/>
              </a:ext>
            </a:extLst>
          </p:cNvPr>
          <p:cNvSpPr txBox="1"/>
          <p:nvPr/>
        </p:nvSpPr>
        <p:spPr>
          <a:xfrm>
            <a:off x="273000" y="3451860"/>
            <a:ext cx="60131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HAKHyundai Sans Head Office Lig" panose="020B0404040000000000" pitchFamily="34" charset="0"/>
              </a:rPr>
              <a:t>* - </a:t>
            </a:r>
            <a:r>
              <a:rPr lang="en-US" sz="1400" dirty="0">
                <a:latin typeface="HAKHyundai Sans Head Office Lig" panose="020B0404040000000000" pitchFamily="34" charset="0"/>
              </a:rPr>
              <a:t>Retail price /</a:t>
            </a:r>
            <a:r>
              <a:rPr lang="ru-RU" sz="1400" dirty="0">
                <a:latin typeface="HAKHyundai Sans Head Office Lig" panose="020B0404040000000000" pitchFamily="34" charset="0"/>
              </a:rPr>
              <a:t> указываются цены реализации конечным клиентам </a:t>
            </a:r>
          </a:p>
        </p:txBody>
      </p:sp>
      <p:graphicFrame>
        <p:nvGraphicFramePr>
          <p:cNvPr id="5" name="Group 39">
            <a:extLst>
              <a:ext uri="{FF2B5EF4-FFF2-40B4-BE49-F238E27FC236}">
                <a16:creationId xmlns:a16="http://schemas.microsoft.com/office/drawing/2014/main" id="{3C9B7B1B-F19E-AC50-EDEC-5497C49CDC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5693221"/>
              </p:ext>
            </p:extLst>
          </p:nvPr>
        </p:nvGraphicFramePr>
        <p:xfrm>
          <a:off x="255036" y="3820071"/>
          <a:ext cx="9360000" cy="2489249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</a:tblPr>
              <a:tblGrid>
                <a:gridCol w="27673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81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81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81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81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5864"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Labor Hour Sales/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Прогноз выработки нормо-часов  в сервисе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86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Period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/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Период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202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5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20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26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202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7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202</a:t>
                      </a: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8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86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Total Labor Hours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/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Всего (Н/Ч)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996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W/S Sales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/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Слесарный ремонт (Н/Ч)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586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Bodyshop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 Sales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/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KHyundai Sans Head Office Lig" panose="020B0404040000000000" pitchFamily="34" charset="0"/>
                          <a:ea typeface="Arial Unicode MS" panose="020B0604020202020204" pitchFamily="34" charset="-128"/>
                        </a:rPr>
                        <a:t>Кузовной ремонт (Н/Ч)</a:t>
                      </a: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KHyundai Sans Head Office Lig" panose="020B0404040000000000" pitchFamily="34" charset="0"/>
                        <a:ea typeface="Arial Unicode MS" panose="020B0604020202020204" pitchFamily="34" charset="-128"/>
                      </a:endParaRPr>
                    </a:p>
                  </a:txBody>
                  <a:tcPr marL="99060" marR="99060" anchor="ctr" horzOverflow="overflow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58586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1238</TotalTime>
  <Words>1866</Words>
  <Application>Microsoft Office PowerPoint</Application>
  <PresentationFormat>Лист A4 (210x297 мм)</PresentationFormat>
  <Paragraphs>527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Arial Unicode MS</vt:lpstr>
      <vt:lpstr>HAK Hyundai Sans Text Office Re</vt:lpstr>
      <vt:lpstr>HAKHyundai Sans Head Office Lig</vt:lpstr>
      <vt:lpstr>Hyundai Sans Head Office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</dc:title>
  <dc:creator>Berdzenishvili Anton</dc:creator>
  <cp:lastModifiedBy>Radmir Shakhmardanov</cp:lastModifiedBy>
  <cp:revision>83</cp:revision>
  <cp:lastPrinted>2017-01-13T11:12:43Z</cp:lastPrinted>
  <dcterms:created xsi:type="dcterms:W3CDTF">2016-10-13T07:06:49Z</dcterms:created>
  <dcterms:modified xsi:type="dcterms:W3CDTF">2026-04-20T06:48:28Z</dcterms:modified>
</cp:coreProperties>
</file>